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6" r:id="rId2"/>
    <p:sldId id="266" r:id="rId3"/>
    <p:sldId id="267" r:id="rId4"/>
    <p:sldId id="293" r:id="rId5"/>
    <p:sldId id="292" r:id="rId6"/>
    <p:sldId id="305" r:id="rId7"/>
    <p:sldId id="291" r:id="rId8"/>
    <p:sldId id="290" r:id="rId9"/>
    <p:sldId id="306" r:id="rId10"/>
    <p:sldId id="307" r:id="rId11"/>
    <p:sldId id="288" r:id="rId12"/>
    <p:sldId id="308" r:id="rId13"/>
    <p:sldId id="287" r:id="rId14"/>
    <p:sldId id="309" r:id="rId15"/>
    <p:sldId id="311" r:id="rId16"/>
    <p:sldId id="310" r:id="rId17"/>
    <p:sldId id="312" r:id="rId18"/>
    <p:sldId id="313" r:id="rId19"/>
    <p:sldId id="314" r:id="rId20"/>
    <p:sldId id="315" r:id="rId21"/>
    <p:sldId id="316" r:id="rId22"/>
    <p:sldId id="318" r:id="rId23"/>
    <p:sldId id="317" r:id="rId24"/>
    <p:sldId id="319" r:id="rId25"/>
    <p:sldId id="320" r:id="rId26"/>
    <p:sldId id="277" r:id="rId27"/>
    <p:sldId id="276" r:id="rId28"/>
    <p:sldId id="275" r:id="rId29"/>
    <p:sldId id="323" r:id="rId30"/>
    <p:sldId id="322" r:id="rId31"/>
    <p:sldId id="274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5" r:id="rId41"/>
    <p:sldId id="333" r:id="rId42"/>
    <p:sldId id="303" r:id="rId43"/>
  </p:sldIdLst>
  <p:sldSz cx="9906000" cy="6858000" type="A4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66"/>
    <a:srgbClr val="FF33CC"/>
    <a:srgbClr val="00FFFF"/>
    <a:srgbClr val="006600"/>
    <a:srgbClr val="CC33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3" autoAdjust="0"/>
  </p:normalViewPr>
  <p:slideViewPr>
    <p:cSldViewPr>
      <p:cViewPr>
        <p:scale>
          <a:sx n="75" d="100"/>
          <a:sy n="75" d="100"/>
        </p:scale>
        <p:origin x="-1650" y="-2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C142D-FD9B-4FCE-805D-2DE47A8F42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74B9716-AE99-4706-940E-D04633D37838}">
      <dgm:prSet phldrT="[文本]" custT="1"/>
      <dgm:spPr>
        <a:xfrm>
          <a:off x="1925123" y="1998387"/>
          <a:ext cx="1424063" cy="142406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2200" b="1" dirty="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万方医学网镜像版</a:t>
          </a:r>
        </a:p>
      </dgm:t>
    </dgm:pt>
    <dgm:pt modelId="{167E5C9E-33FF-4C9C-9CC2-C974AE700C23}" type="parTrans" cxnId="{878F161B-AB67-4203-A0DE-18DBC3D0CCE6}">
      <dgm:prSet/>
      <dgm:spPr/>
      <dgm:t>
        <a:bodyPr/>
        <a:lstStyle/>
        <a:p>
          <a:endParaRPr lang="zh-CN" altLang="en-US" sz="2400"/>
        </a:p>
      </dgm:t>
    </dgm:pt>
    <dgm:pt modelId="{700E2BF9-893A-446A-A174-1DE76325D91A}" type="sibTrans" cxnId="{878F161B-AB67-4203-A0DE-18DBC3D0CCE6}">
      <dgm:prSet/>
      <dgm:spPr/>
      <dgm:t>
        <a:bodyPr/>
        <a:lstStyle/>
        <a:p>
          <a:endParaRPr lang="zh-CN" altLang="en-US" sz="2400"/>
        </a:p>
      </dgm:t>
    </dgm:pt>
    <dgm:pt modelId="{C2EB6D58-8B79-4F2B-BFCB-97AADDD07A33}">
      <dgm:prSet phldrT="[文本]" custT="1"/>
      <dgm:spPr>
        <a:xfrm>
          <a:off x="885" y="1644137"/>
          <a:ext cx="1352860" cy="1082288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海量、优质</a:t>
          </a:r>
          <a:endParaRPr lang="en-US" altLang="zh-CN" sz="2400" b="1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医学信息资源</a:t>
          </a:r>
        </a:p>
      </dgm:t>
    </dgm:pt>
    <dgm:pt modelId="{AAF097CB-BEDF-49E3-95A2-9F4774283660}" type="parTrans" cxnId="{ACA70411-A6E3-4AD8-BD6D-F4645F706B85}">
      <dgm:prSet/>
      <dgm:spPr>
        <a:xfrm rot="11700000">
          <a:off x="656113" y="2143404"/>
          <a:ext cx="1244510" cy="405858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2400"/>
        </a:p>
      </dgm:t>
    </dgm:pt>
    <dgm:pt modelId="{EBB8B1F4-5737-48D6-BEB1-97B592B0C8A2}" type="sibTrans" cxnId="{ACA70411-A6E3-4AD8-BD6D-F4645F706B85}">
      <dgm:prSet/>
      <dgm:spPr/>
      <dgm:t>
        <a:bodyPr/>
        <a:lstStyle/>
        <a:p>
          <a:endParaRPr lang="zh-CN" altLang="en-US" sz="2400"/>
        </a:p>
      </dgm:t>
    </dgm:pt>
    <dgm:pt modelId="{12AE247B-3700-4461-9B6D-87B414A1FE86}">
      <dgm:prSet phldrT="[文本]" custT="1"/>
      <dgm:spPr>
        <a:xfrm>
          <a:off x="1103243" y="330399"/>
          <a:ext cx="1352860" cy="1082288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多维、人性</a:t>
          </a:r>
          <a:endParaRPr lang="en-US" altLang="zh-CN" sz="2400" b="1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信息检索功能</a:t>
          </a:r>
        </a:p>
      </dgm:t>
    </dgm:pt>
    <dgm:pt modelId="{E7FCAF28-2338-4C85-A641-897CE50504D2}" type="parTrans" cxnId="{4630C78D-3318-48C8-A82E-ACF12E3C8BF9}">
      <dgm:prSet/>
      <dgm:spPr>
        <a:xfrm rot="14700000">
          <a:off x="1420394" y="1232569"/>
          <a:ext cx="1244510" cy="405858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2400"/>
        </a:p>
      </dgm:t>
    </dgm:pt>
    <dgm:pt modelId="{BE52A166-2248-401F-8AE0-7B490351BCE6}" type="sibTrans" cxnId="{4630C78D-3318-48C8-A82E-ACF12E3C8BF9}">
      <dgm:prSet/>
      <dgm:spPr/>
      <dgm:t>
        <a:bodyPr/>
        <a:lstStyle/>
        <a:p>
          <a:endParaRPr lang="zh-CN" altLang="en-US" sz="2400"/>
        </a:p>
      </dgm:t>
    </dgm:pt>
    <dgm:pt modelId="{8ACD9EC9-DE50-463D-9FC4-A1ABDBA23564}">
      <dgm:prSet phldrT="[文本]" custT="1"/>
      <dgm:spPr>
        <a:xfrm>
          <a:off x="2818206" y="330399"/>
          <a:ext cx="1352860" cy="1082288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深层、广泛</a:t>
          </a:r>
          <a:endParaRPr lang="en-US" altLang="zh-CN" sz="2400" b="1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用户群体覆盖</a:t>
          </a:r>
        </a:p>
      </dgm:t>
    </dgm:pt>
    <dgm:pt modelId="{33B93AAC-0FBA-44C6-804A-AD7A117AC919}" type="parTrans" cxnId="{4BA44C4D-9F98-4207-98F4-81D56EFA7558}">
      <dgm:prSet/>
      <dgm:spPr>
        <a:xfrm rot="17700000">
          <a:off x="2609404" y="1232569"/>
          <a:ext cx="1244510" cy="405858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2400"/>
        </a:p>
      </dgm:t>
    </dgm:pt>
    <dgm:pt modelId="{BC9D957A-2FE1-497B-B8F6-B4DC6E6F6A49}" type="sibTrans" cxnId="{4BA44C4D-9F98-4207-98F4-81D56EFA7558}">
      <dgm:prSet/>
      <dgm:spPr/>
      <dgm:t>
        <a:bodyPr/>
        <a:lstStyle/>
        <a:p>
          <a:endParaRPr lang="zh-CN" altLang="en-US" sz="2400"/>
        </a:p>
      </dgm:t>
    </dgm:pt>
    <dgm:pt modelId="{FA4BE8A3-37DA-4B4A-AAA2-E2BC57C1AD4A}">
      <dgm:prSet phldrT="[文本]" custT="1"/>
      <dgm:spPr>
        <a:xfrm>
          <a:off x="3920563" y="1644137"/>
          <a:ext cx="1352860" cy="1082288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高端、稳定</a:t>
          </a:r>
          <a:endParaRPr lang="en-US" altLang="zh-CN" sz="2400" b="1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r>
            <a:rPr lang="zh-CN" altLang="en-US" sz="2400" b="1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信息技术保障</a:t>
          </a:r>
        </a:p>
      </dgm:t>
    </dgm:pt>
    <dgm:pt modelId="{6BA26D5D-2E57-4F20-8241-D95FEB20E3B3}" type="parTrans" cxnId="{62E62312-470D-4AA9-A45A-44262758C9F7}">
      <dgm:prSet/>
      <dgm:spPr>
        <a:xfrm rot="20700000">
          <a:off x="3373685" y="2143404"/>
          <a:ext cx="1244510" cy="40585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CN" altLang="en-US" sz="2400"/>
        </a:p>
      </dgm:t>
    </dgm:pt>
    <dgm:pt modelId="{AA6FEE8B-3ED8-45BC-BECD-61E41635046B}" type="sibTrans" cxnId="{62E62312-470D-4AA9-A45A-44262758C9F7}">
      <dgm:prSet/>
      <dgm:spPr/>
      <dgm:t>
        <a:bodyPr/>
        <a:lstStyle/>
        <a:p>
          <a:endParaRPr lang="zh-CN" altLang="en-US" sz="2400"/>
        </a:p>
      </dgm:t>
    </dgm:pt>
    <dgm:pt modelId="{3BB68884-DE9A-4D81-91FC-54755799635C}" type="pres">
      <dgm:prSet presAssocID="{BA0C142D-FD9B-4FCE-805D-2DE47A8F42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085D9A4-2441-48AC-8D48-F7DE884B9D5A}" type="pres">
      <dgm:prSet presAssocID="{F74B9716-AE99-4706-940E-D04633D37838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zh-CN" altLang="en-US"/>
        </a:p>
      </dgm:t>
    </dgm:pt>
    <dgm:pt modelId="{94022A64-F281-443D-931B-486635E2C0D1}" type="pres">
      <dgm:prSet presAssocID="{AAF097CB-BEDF-49E3-95A2-9F4774283660}" presName="parTrans" presStyleLbl="bgSibTrans2D1" presStyleIdx="0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A4E4FC10-57A9-4858-B901-D60623573590}" type="pres">
      <dgm:prSet presAssocID="{C2EB6D58-8B79-4F2B-BFCB-97AADDD07A33}" presName="node" presStyleLbl="node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50134E58-4BFD-4019-A548-751584508552}" type="pres">
      <dgm:prSet presAssocID="{E7FCAF28-2338-4C85-A641-897CE50504D2}" presName="parTrans" presStyleLbl="bgSibTrans2D1" presStyleIdx="1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9879F369-DAA1-4D9B-A8E9-619A23F19CFD}" type="pres">
      <dgm:prSet presAssocID="{12AE247B-3700-4461-9B6D-87B414A1FE86}" presName="node" presStyleLbl="node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4A296152-1EAD-497C-BE48-739C9DD4C0CA}" type="pres">
      <dgm:prSet presAssocID="{33B93AAC-0FBA-44C6-804A-AD7A117AC919}" presName="parTrans" presStyleLbl="bgSibTrans2D1" presStyleIdx="2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5D3F9D2C-09CF-4B34-B8C9-A625AC3FB6D0}" type="pres">
      <dgm:prSet presAssocID="{8ACD9EC9-DE50-463D-9FC4-A1ABDBA23564}" presName="node" presStyleLbl="node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  <dgm:pt modelId="{E535C72D-74C5-4D31-80B5-28376DC7E2C5}" type="pres">
      <dgm:prSet presAssocID="{6BA26D5D-2E57-4F20-8241-D95FEB20E3B3}" presName="parTrans" presStyleLbl="bgSibTrans2D1" presStyleIdx="3" presStyleCnt="4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CN" altLang="en-US"/>
        </a:p>
      </dgm:t>
    </dgm:pt>
    <dgm:pt modelId="{7D9191F2-FA5E-4D9B-B44B-23D23DFA6226}" type="pres">
      <dgm:prSet presAssocID="{FA4BE8A3-37DA-4B4A-AAA2-E2BC57C1AD4A}" presName="node" presStyleLbl="node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CN" altLang="en-US"/>
        </a:p>
      </dgm:t>
    </dgm:pt>
  </dgm:ptLst>
  <dgm:cxnLst>
    <dgm:cxn modelId="{1D55551A-D505-4AB2-9FBA-1DB74C551572}" type="presOf" srcId="{33B93AAC-0FBA-44C6-804A-AD7A117AC919}" destId="{4A296152-1EAD-497C-BE48-739C9DD4C0CA}" srcOrd="0" destOrd="0" presId="urn:microsoft.com/office/officeart/2005/8/layout/radial4"/>
    <dgm:cxn modelId="{C3085B09-16F1-4EFB-9256-1CF56866878F}" type="presOf" srcId="{C2EB6D58-8B79-4F2B-BFCB-97AADDD07A33}" destId="{A4E4FC10-57A9-4858-B901-D60623573590}" srcOrd="0" destOrd="0" presId="urn:microsoft.com/office/officeart/2005/8/layout/radial4"/>
    <dgm:cxn modelId="{2486E937-BADF-4239-A546-0A4E2D0497F0}" type="presOf" srcId="{AAF097CB-BEDF-49E3-95A2-9F4774283660}" destId="{94022A64-F281-443D-931B-486635E2C0D1}" srcOrd="0" destOrd="0" presId="urn:microsoft.com/office/officeart/2005/8/layout/radial4"/>
    <dgm:cxn modelId="{7A3A0333-6A6E-401C-B4D3-BE0152C84F94}" type="presOf" srcId="{E7FCAF28-2338-4C85-A641-897CE50504D2}" destId="{50134E58-4BFD-4019-A548-751584508552}" srcOrd="0" destOrd="0" presId="urn:microsoft.com/office/officeart/2005/8/layout/radial4"/>
    <dgm:cxn modelId="{B96657C9-0B79-4B4C-AAE1-8CC37F09B74B}" type="presOf" srcId="{BA0C142D-FD9B-4FCE-805D-2DE47A8F427E}" destId="{3BB68884-DE9A-4D81-91FC-54755799635C}" srcOrd="0" destOrd="0" presId="urn:microsoft.com/office/officeart/2005/8/layout/radial4"/>
    <dgm:cxn modelId="{E3DAF9D2-D7AA-43D1-9E2E-2DB272F6F459}" type="presOf" srcId="{F74B9716-AE99-4706-940E-D04633D37838}" destId="{D085D9A4-2441-48AC-8D48-F7DE884B9D5A}" srcOrd="0" destOrd="0" presId="urn:microsoft.com/office/officeart/2005/8/layout/radial4"/>
    <dgm:cxn modelId="{62E62312-470D-4AA9-A45A-44262758C9F7}" srcId="{F74B9716-AE99-4706-940E-D04633D37838}" destId="{FA4BE8A3-37DA-4B4A-AAA2-E2BC57C1AD4A}" srcOrd="3" destOrd="0" parTransId="{6BA26D5D-2E57-4F20-8241-D95FEB20E3B3}" sibTransId="{AA6FEE8B-3ED8-45BC-BECD-61E41635046B}"/>
    <dgm:cxn modelId="{C5B5AA13-E971-4A11-AB9E-60D9940E9C22}" type="presOf" srcId="{6BA26D5D-2E57-4F20-8241-D95FEB20E3B3}" destId="{E535C72D-74C5-4D31-80B5-28376DC7E2C5}" srcOrd="0" destOrd="0" presId="urn:microsoft.com/office/officeart/2005/8/layout/radial4"/>
    <dgm:cxn modelId="{4630C78D-3318-48C8-A82E-ACF12E3C8BF9}" srcId="{F74B9716-AE99-4706-940E-D04633D37838}" destId="{12AE247B-3700-4461-9B6D-87B414A1FE86}" srcOrd="1" destOrd="0" parTransId="{E7FCAF28-2338-4C85-A641-897CE50504D2}" sibTransId="{BE52A166-2248-401F-8AE0-7B490351BCE6}"/>
    <dgm:cxn modelId="{D1D21113-6388-4DE9-9399-D2C086158B0F}" type="presOf" srcId="{8ACD9EC9-DE50-463D-9FC4-A1ABDBA23564}" destId="{5D3F9D2C-09CF-4B34-B8C9-A625AC3FB6D0}" srcOrd="0" destOrd="0" presId="urn:microsoft.com/office/officeart/2005/8/layout/radial4"/>
    <dgm:cxn modelId="{878F161B-AB67-4203-A0DE-18DBC3D0CCE6}" srcId="{BA0C142D-FD9B-4FCE-805D-2DE47A8F427E}" destId="{F74B9716-AE99-4706-940E-D04633D37838}" srcOrd="0" destOrd="0" parTransId="{167E5C9E-33FF-4C9C-9CC2-C974AE700C23}" sibTransId="{700E2BF9-893A-446A-A174-1DE76325D91A}"/>
    <dgm:cxn modelId="{E3588FE1-8DF3-44FF-94A6-F9D923181836}" type="presOf" srcId="{12AE247B-3700-4461-9B6D-87B414A1FE86}" destId="{9879F369-DAA1-4D9B-A8E9-619A23F19CFD}" srcOrd="0" destOrd="0" presId="urn:microsoft.com/office/officeart/2005/8/layout/radial4"/>
    <dgm:cxn modelId="{4BA44C4D-9F98-4207-98F4-81D56EFA7558}" srcId="{F74B9716-AE99-4706-940E-D04633D37838}" destId="{8ACD9EC9-DE50-463D-9FC4-A1ABDBA23564}" srcOrd="2" destOrd="0" parTransId="{33B93AAC-0FBA-44C6-804A-AD7A117AC919}" sibTransId="{BC9D957A-2FE1-497B-B8F6-B4DC6E6F6A49}"/>
    <dgm:cxn modelId="{ACA70411-A6E3-4AD8-BD6D-F4645F706B85}" srcId="{F74B9716-AE99-4706-940E-D04633D37838}" destId="{C2EB6D58-8B79-4F2B-BFCB-97AADDD07A33}" srcOrd="0" destOrd="0" parTransId="{AAF097CB-BEDF-49E3-95A2-9F4774283660}" sibTransId="{EBB8B1F4-5737-48D6-BEB1-97B592B0C8A2}"/>
    <dgm:cxn modelId="{E672FFA0-1875-482F-B853-A1DACB95A582}" type="presOf" srcId="{FA4BE8A3-37DA-4B4A-AAA2-E2BC57C1AD4A}" destId="{7D9191F2-FA5E-4D9B-B44B-23D23DFA6226}" srcOrd="0" destOrd="0" presId="urn:microsoft.com/office/officeart/2005/8/layout/radial4"/>
    <dgm:cxn modelId="{E80C7A37-E46C-4389-8C59-B6D6A682373B}" type="presParOf" srcId="{3BB68884-DE9A-4D81-91FC-54755799635C}" destId="{D085D9A4-2441-48AC-8D48-F7DE884B9D5A}" srcOrd="0" destOrd="0" presId="urn:microsoft.com/office/officeart/2005/8/layout/radial4"/>
    <dgm:cxn modelId="{AF6647D1-F09E-4D2D-BE62-09C6B6BE4912}" type="presParOf" srcId="{3BB68884-DE9A-4D81-91FC-54755799635C}" destId="{94022A64-F281-443D-931B-486635E2C0D1}" srcOrd="1" destOrd="0" presId="urn:microsoft.com/office/officeart/2005/8/layout/radial4"/>
    <dgm:cxn modelId="{A1D70675-522A-48A8-985A-40F023FA522B}" type="presParOf" srcId="{3BB68884-DE9A-4D81-91FC-54755799635C}" destId="{A4E4FC10-57A9-4858-B901-D60623573590}" srcOrd="2" destOrd="0" presId="urn:microsoft.com/office/officeart/2005/8/layout/radial4"/>
    <dgm:cxn modelId="{7D4DF063-D213-4256-AAFC-E979BD934827}" type="presParOf" srcId="{3BB68884-DE9A-4D81-91FC-54755799635C}" destId="{50134E58-4BFD-4019-A548-751584508552}" srcOrd="3" destOrd="0" presId="urn:microsoft.com/office/officeart/2005/8/layout/radial4"/>
    <dgm:cxn modelId="{C989B514-5A45-459C-85D6-7D6852EA6AA3}" type="presParOf" srcId="{3BB68884-DE9A-4D81-91FC-54755799635C}" destId="{9879F369-DAA1-4D9B-A8E9-619A23F19CFD}" srcOrd="4" destOrd="0" presId="urn:microsoft.com/office/officeart/2005/8/layout/radial4"/>
    <dgm:cxn modelId="{1133F3E5-69D9-4995-B10A-221554EED276}" type="presParOf" srcId="{3BB68884-DE9A-4D81-91FC-54755799635C}" destId="{4A296152-1EAD-497C-BE48-739C9DD4C0CA}" srcOrd="5" destOrd="0" presId="urn:microsoft.com/office/officeart/2005/8/layout/radial4"/>
    <dgm:cxn modelId="{5BC291C7-BF4B-4114-9303-7131BBE4F5F5}" type="presParOf" srcId="{3BB68884-DE9A-4D81-91FC-54755799635C}" destId="{5D3F9D2C-09CF-4B34-B8C9-A625AC3FB6D0}" srcOrd="6" destOrd="0" presId="urn:microsoft.com/office/officeart/2005/8/layout/radial4"/>
    <dgm:cxn modelId="{8B081445-17EA-4589-B60E-8FE53D383B19}" type="presParOf" srcId="{3BB68884-DE9A-4D81-91FC-54755799635C}" destId="{E535C72D-74C5-4D31-80B5-28376DC7E2C5}" srcOrd="7" destOrd="0" presId="urn:microsoft.com/office/officeart/2005/8/layout/radial4"/>
    <dgm:cxn modelId="{DBB3D324-5426-4B93-9AE6-E84A5133BC7F}" type="presParOf" srcId="{3BB68884-DE9A-4D81-91FC-54755799635C}" destId="{7D9191F2-FA5E-4D9B-B44B-23D23DFA622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5D9A4-2441-48AC-8D48-F7DE884B9D5A}">
      <dsp:nvSpPr>
        <dsp:cNvPr id="0" name=""/>
        <dsp:cNvSpPr/>
      </dsp:nvSpPr>
      <dsp:spPr>
        <a:xfrm>
          <a:off x="3140603" y="2524523"/>
          <a:ext cx="2323186" cy="232318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万方医学网镜像版</a:t>
          </a:r>
        </a:p>
      </dsp:txBody>
      <dsp:txXfrm>
        <a:off x="3140603" y="2524523"/>
        <a:ext cx="2323186" cy="2323186"/>
      </dsp:txXfrm>
    </dsp:sp>
    <dsp:sp modelId="{94022A64-F281-443D-931B-486635E2C0D1}">
      <dsp:nvSpPr>
        <dsp:cNvPr id="0" name=""/>
        <dsp:cNvSpPr/>
      </dsp:nvSpPr>
      <dsp:spPr>
        <a:xfrm rot="11700000">
          <a:off x="1283938" y="2790792"/>
          <a:ext cx="1824750" cy="662108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FC10-57A9-4858-B901-D60623573590}">
      <dsp:nvSpPr>
        <dsp:cNvPr id="0" name=""/>
        <dsp:cNvSpPr/>
      </dsp:nvSpPr>
      <dsp:spPr>
        <a:xfrm>
          <a:off x="211513" y="2002895"/>
          <a:ext cx="2207026" cy="1765621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海量、优质</a:t>
          </a:r>
          <a:endParaRPr lang="en-US" altLang="zh-CN" sz="2400" b="1" kern="1200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医学信息资源</a:t>
          </a:r>
        </a:p>
      </dsp:txBody>
      <dsp:txXfrm>
        <a:off x="211513" y="2002895"/>
        <a:ext cx="2207026" cy="1765621"/>
      </dsp:txXfrm>
    </dsp:sp>
    <dsp:sp modelId="{50134E58-4BFD-4019-A548-751584508552}">
      <dsp:nvSpPr>
        <dsp:cNvPr id="0" name=""/>
        <dsp:cNvSpPr/>
      </dsp:nvSpPr>
      <dsp:spPr>
        <a:xfrm rot="14700000">
          <a:off x="2468441" y="1379156"/>
          <a:ext cx="1824750" cy="66210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9F369-DAA1-4D9B-A8E9-619A23F19CFD}">
      <dsp:nvSpPr>
        <dsp:cNvPr id="0" name=""/>
        <dsp:cNvSpPr/>
      </dsp:nvSpPr>
      <dsp:spPr>
        <a:xfrm>
          <a:off x="1891716" y="507"/>
          <a:ext cx="2207026" cy="176562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多维、人性</a:t>
          </a:r>
          <a:endParaRPr lang="en-US" altLang="zh-CN" sz="2400" b="1" kern="1200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信息检索功能</a:t>
          </a:r>
        </a:p>
      </dsp:txBody>
      <dsp:txXfrm>
        <a:off x="1891716" y="507"/>
        <a:ext cx="2207026" cy="1765621"/>
      </dsp:txXfrm>
    </dsp:sp>
    <dsp:sp modelId="{4A296152-1EAD-497C-BE48-739C9DD4C0CA}">
      <dsp:nvSpPr>
        <dsp:cNvPr id="0" name=""/>
        <dsp:cNvSpPr/>
      </dsp:nvSpPr>
      <dsp:spPr>
        <a:xfrm rot="17700000">
          <a:off x="4311201" y="1379156"/>
          <a:ext cx="1824750" cy="662108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9D2C-09CF-4B34-B8C9-A625AC3FB6D0}">
      <dsp:nvSpPr>
        <dsp:cNvPr id="0" name=""/>
        <dsp:cNvSpPr/>
      </dsp:nvSpPr>
      <dsp:spPr>
        <a:xfrm>
          <a:off x="4505649" y="507"/>
          <a:ext cx="2207026" cy="1765621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深层、广泛</a:t>
          </a:r>
          <a:endParaRPr lang="en-US" altLang="zh-CN" sz="2400" b="1" kern="1200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用户群体覆盖</a:t>
          </a:r>
        </a:p>
      </dsp:txBody>
      <dsp:txXfrm>
        <a:off x="4505649" y="507"/>
        <a:ext cx="2207026" cy="1765621"/>
      </dsp:txXfrm>
    </dsp:sp>
    <dsp:sp modelId="{E535C72D-74C5-4D31-80B5-28376DC7E2C5}">
      <dsp:nvSpPr>
        <dsp:cNvPr id="0" name=""/>
        <dsp:cNvSpPr/>
      </dsp:nvSpPr>
      <dsp:spPr>
        <a:xfrm rot="20700000">
          <a:off x="5495704" y="2790792"/>
          <a:ext cx="1824750" cy="662108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191F2-FA5E-4D9B-B44B-23D23DFA6226}">
      <dsp:nvSpPr>
        <dsp:cNvPr id="0" name=""/>
        <dsp:cNvSpPr/>
      </dsp:nvSpPr>
      <dsp:spPr>
        <a:xfrm>
          <a:off x="6185852" y="2002895"/>
          <a:ext cx="2207026" cy="176562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高端、稳定</a:t>
          </a:r>
          <a:endParaRPr lang="en-US" altLang="zh-CN" sz="2400" b="1" kern="1200">
            <a:solidFill>
              <a:sysClr val="window" lastClr="FFFFFF"/>
            </a:solidFill>
            <a:latin typeface="黑体" pitchFamily="2" charset="-122"/>
            <a:ea typeface="黑体" pitchFamily="2" charset="-122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>
              <a:solidFill>
                <a:sysClr val="window" lastClr="FFFFFF"/>
              </a:solidFill>
              <a:latin typeface="黑体" pitchFamily="2" charset="-122"/>
              <a:ea typeface="黑体" pitchFamily="2" charset="-122"/>
              <a:cs typeface="+mn-cs"/>
            </a:rPr>
            <a:t>信息技术保障</a:t>
          </a:r>
        </a:p>
      </dsp:txBody>
      <dsp:txXfrm>
        <a:off x="6185852" y="2002895"/>
        <a:ext cx="2207026" cy="1765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E0E0BCDC-E0C2-4A30-A304-798DAE2C94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6413" y="946150"/>
            <a:ext cx="3971925" cy="557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738" y="946150"/>
            <a:ext cx="3973512" cy="5578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193675" y="44450"/>
            <a:ext cx="9440863" cy="695325"/>
            <a:chOff x="113" y="44"/>
            <a:chExt cx="5489" cy="438"/>
          </a:xfrm>
        </p:grpSpPr>
        <p:pic>
          <p:nvPicPr>
            <p:cNvPr id="1028" name="Picture 7" descr="LOGO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" y="44"/>
              <a:ext cx="1446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521" y="436"/>
              <a:ext cx="4081" cy="18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003399"/>
                </a:gs>
              </a:gsLst>
              <a:lin ang="0" scaled="1"/>
            </a:gra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946150"/>
            <a:ext cx="87725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914400" indent="-914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3600" b="1">
          <a:solidFill>
            <a:srgbClr val="000066"/>
          </a:solidFill>
          <a:latin typeface="+mn-lt"/>
          <a:ea typeface="+mn-ea"/>
          <a:cs typeface="+mn-cs"/>
        </a:defRPr>
      </a:lvl1pPr>
      <a:lvl2pPr marL="12700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3200" b="1">
          <a:solidFill>
            <a:srgbClr val="000066"/>
          </a:solidFill>
          <a:latin typeface="+mn-lt"/>
          <a:ea typeface="+mn-ea"/>
        </a:defRPr>
      </a:lvl2pPr>
      <a:lvl3pPr marL="1625600" indent="-711200" algn="l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000066"/>
          </a:solidFill>
          <a:latin typeface="+mn-lt"/>
          <a:ea typeface="+mn-ea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0066"/>
          </a:solidFill>
          <a:latin typeface="+mn-lt"/>
          <a:ea typeface="+mn-ea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images.google.com.hk/imgres?imgurl=http://pic2.nipic.com/20090408/2383911_103028012_2.jpg&amp;imgrefurl=http://www.nipic.com/show/3/81/1a71a8e165fa8009.html&amp;usg=__2cT7C4zx4_APHyGG4VLYH2ucoLI=&amp;h=462&amp;w=462&amp;sz=55&amp;hl=zh-CN&amp;start=4&amp;itbs=1&amp;tbnid=a5NW6emb3PoJGM:&amp;tbnh=128&amp;tbnw=128&amp;prev=/images%3Fq%3D%25E4%25B8%25AD%25E5%258D%258E%25E4%25B8%25AD%25E5%258C%25BB%25E8%258D%25AF%25E5%25AD%25A6%25E4%25BC%259A%26hl%3Dzh-CN%26newwindow%3D1%26safe%3Dstrict%26gbv%3D2%26tbs%3Disch:1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1208088" y="1844675"/>
            <a:ext cx="7442200" cy="298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3600" b="1" dirty="0">
                <a:solidFill>
                  <a:srgbClr val="000066"/>
                </a:solidFill>
                <a:ea typeface="黑体" pitchFamily="2" charset="-122"/>
              </a:rPr>
              <a:t>                   </a:t>
            </a:r>
            <a:r>
              <a:rPr lang="zh-CN" altLang="en-US" sz="2400" b="1" dirty="0">
                <a:solidFill>
                  <a:srgbClr val="000066"/>
                </a:solidFill>
                <a:ea typeface="黑体" pitchFamily="2" charset="-122"/>
              </a:rPr>
              <a:t>丹东市中心医院</a:t>
            </a:r>
          </a:p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3600" b="1" dirty="0">
                <a:solidFill>
                  <a:srgbClr val="000066"/>
                </a:solidFill>
                <a:ea typeface="黑体" pitchFamily="2" charset="-122"/>
              </a:rPr>
              <a:t>    万方医学网镜像数据库使用说明</a:t>
            </a:r>
          </a:p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zh-CN" altLang="en-US" sz="3600" b="1" dirty="0">
              <a:solidFill>
                <a:srgbClr val="000066"/>
              </a:solidFill>
              <a:ea typeface="黑体" pitchFamily="2" charset="-122"/>
            </a:endParaRPr>
          </a:p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zh-CN" altLang="en-US" sz="3600" b="1" dirty="0">
              <a:solidFill>
                <a:srgbClr val="000066"/>
              </a:solidFill>
              <a:ea typeface="黑体" pitchFamily="2" charset="-122"/>
            </a:endParaRPr>
          </a:p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zh-CN" sz="1800" b="1" dirty="0">
              <a:solidFill>
                <a:srgbClr val="13356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1" name="Picture 5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932363" y="3709988"/>
            <a:ext cx="119062" cy="2201862"/>
          </a:xfrm>
          <a:prstGeom prst="rect">
            <a:avLst/>
          </a:prstGeom>
          <a:solidFill>
            <a:schemeClr val="hlink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4565650" y="4381500"/>
            <a:ext cx="1501775" cy="919163"/>
          </a:xfrm>
          <a:custGeom>
            <a:avLst/>
            <a:gdLst>
              <a:gd name="T0" fmla="*/ 0 w 240"/>
              <a:gd name="T1" fmla="*/ 2147483647 h 136"/>
              <a:gd name="T2" fmla="*/ 2147483647 w 240"/>
              <a:gd name="T3" fmla="*/ 2147483647 h 136"/>
              <a:gd name="T4" fmla="*/ 2147483647 w 240"/>
              <a:gd name="T5" fmla="*/ 0 h 136"/>
              <a:gd name="T6" fmla="*/ 2147483647 w 240"/>
              <a:gd name="T7" fmla="*/ 2147483647 h 136"/>
              <a:gd name="T8" fmla="*/ 2147483647 w 240"/>
              <a:gd name="T9" fmla="*/ 2147483647 h 136"/>
              <a:gd name="T10" fmla="*/ 2147483647 w 240"/>
              <a:gd name="T11" fmla="*/ 2147483647 h 136"/>
              <a:gd name="T12" fmla="*/ 2147483647 w 240"/>
              <a:gd name="T13" fmla="*/ 2147483647 h 1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36"/>
              <a:gd name="T23" fmla="*/ 240 w 240"/>
              <a:gd name="T24" fmla="*/ 136 h 1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36">
                <a:moveTo>
                  <a:pt x="0" y="34"/>
                </a:moveTo>
                <a:lnTo>
                  <a:pt x="110" y="34"/>
                </a:lnTo>
                <a:lnTo>
                  <a:pt x="110" y="0"/>
                </a:lnTo>
                <a:lnTo>
                  <a:pt x="240" y="68"/>
                </a:lnTo>
                <a:lnTo>
                  <a:pt x="106" y="136"/>
                </a:lnTo>
                <a:lnTo>
                  <a:pt x="106" y="102"/>
                </a:lnTo>
                <a:lnTo>
                  <a:pt x="2" y="102"/>
                </a:lnTo>
              </a:path>
            </a:pathLst>
          </a:custGeom>
          <a:solidFill>
            <a:schemeClr val="bg1"/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zh-CN" altLang="en-US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 l="7458" t="15909" r="4306" b="10226"/>
          <a:stretch>
            <a:fillRect/>
          </a:stretch>
        </p:blipFill>
        <p:spPr bwMode="auto">
          <a:xfrm>
            <a:off x="1060450" y="1077913"/>
            <a:ext cx="2166938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1077913"/>
            <a:ext cx="2146300" cy="56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3175"/>
            <a:ext cx="2413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pPr algn="l" defTabSz="828675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/>
              <a:t> </a:t>
            </a:r>
          </a:p>
        </p:txBody>
      </p:sp>
      <p:sp>
        <p:nvSpPr>
          <p:cNvPr id="11271" name="内容占位符 2"/>
          <p:cNvSpPr txBox="1">
            <a:spLocks/>
          </p:cNvSpPr>
          <p:nvPr/>
        </p:nvSpPr>
        <p:spPr bwMode="auto">
          <a:xfrm>
            <a:off x="774700" y="2428875"/>
            <a:ext cx="51069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中华医学会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中国医师协会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中华中医药学会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中国医学救援协会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中国灾害防御协会救援医学会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中国民族医药学会</a:t>
            </a:r>
          </a:p>
          <a:p>
            <a:pPr marL="342900" indent="11113" algn="l" defTabSz="407988" fontAlgn="t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Wingdings" pitchFamily="2" charset="2"/>
              <a:buChar char="l"/>
            </a:pPr>
            <a:r>
              <a:rPr lang="zh-CN" altLang="zh-CN" sz="2000">
                <a:latin typeface="华文细黑" pitchFamily="2" charset="-122"/>
                <a:ea typeface="华文细黑" pitchFamily="2" charset="-122"/>
              </a:rPr>
              <a:t>中国医学教育协会</a:t>
            </a:r>
          </a:p>
          <a:p>
            <a:pPr marL="342900" indent="11113" algn="l" defTabSz="407988" eaLnBrk="0" hangingPunct="0">
              <a:lnSpc>
                <a:spcPct val="150000"/>
              </a:lnSpc>
              <a:spcBef>
                <a:spcPct val="20000"/>
              </a:spcBef>
              <a:buClr>
                <a:srgbClr val="1C1C1C"/>
              </a:buClr>
              <a:buSzPct val="100000"/>
              <a:buFont typeface="Times New Roman" pitchFamily="18" charset="0"/>
              <a:buNone/>
            </a:pPr>
            <a:endParaRPr lang="en-US" altLang="zh-CN" sz="2400" b="1">
              <a:solidFill>
                <a:srgbClr val="1A366F"/>
              </a:solidFill>
            </a:endParaRPr>
          </a:p>
        </p:txBody>
      </p:sp>
      <p:sp>
        <p:nvSpPr>
          <p:cNvPr id="11272" name="矩形 20"/>
          <p:cNvSpPr>
            <a:spLocks noChangeArrowheads="1"/>
          </p:cNvSpPr>
          <p:nvPr/>
        </p:nvSpPr>
        <p:spPr bwMode="auto">
          <a:xfrm>
            <a:off x="6338888" y="4408488"/>
            <a:ext cx="35671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indent="266700" algn="just" defTabSz="407988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2000" b="1">
                <a:solidFill>
                  <a:srgbClr val="1C1C1C"/>
                </a:solidFill>
                <a:latin typeface="华文细黑" pitchFamily="2" charset="-122"/>
                <a:ea typeface="华文细黑" pitchFamily="2" charset="-122"/>
              </a:rPr>
              <a:t>   </a:t>
            </a:r>
            <a:r>
              <a:rPr lang="zh-CN" altLang="zh-CN" sz="2000" b="1">
                <a:solidFill>
                  <a:srgbClr val="1C1C1C"/>
                </a:solidFill>
                <a:latin typeface="华文细黑" pitchFamily="2" charset="-122"/>
                <a:ea typeface="华文细黑" pitchFamily="2" charset="-122"/>
              </a:rPr>
              <a:t>期刊集团独家合作</a:t>
            </a:r>
            <a:endParaRPr lang="zh-CN" altLang="en-US" sz="2000" b="1">
              <a:solidFill>
                <a:srgbClr val="1C1C1C"/>
              </a:solidFill>
              <a:latin typeface="华文细黑" pitchFamily="2" charset="-122"/>
              <a:ea typeface="华文细黑" pitchFamily="2" charset="-122"/>
            </a:endParaRPr>
          </a:p>
          <a:p>
            <a:pPr indent="266700" algn="just" defTabSz="407988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20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（独家期刊近</a:t>
            </a:r>
            <a:r>
              <a:rPr lang="en-US" altLang="zh-CN" sz="20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230</a:t>
            </a:r>
            <a:r>
              <a:rPr lang="zh-CN" altLang="en-US" sz="2000" b="1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种）</a:t>
            </a:r>
            <a:endParaRPr lang="zh-CN" altLang="zh-CN" sz="2000" b="1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  <a:p>
            <a:pPr indent="266700" algn="just" defTabSz="407988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2000">
              <a:solidFill>
                <a:srgbClr val="1C1C1C"/>
              </a:solidFill>
            </a:endParaRPr>
          </a:p>
        </p:txBody>
      </p:sp>
      <p:pic>
        <p:nvPicPr>
          <p:cNvPr id="11277" name="Picture 19" descr="中国医师协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350" y="1797050"/>
            <a:ext cx="708025" cy="65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8" name="Picture 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795463"/>
            <a:ext cx="709613" cy="65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5" name="Picture 12" descr="图片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lj2010工作规划\2010会议活动+\201118公司北京发布会（中信所）\1.pn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836613"/>
            <a:ext cx="8512175" cy="5427662"/>
          </a:xfrm>
          <a:noFill/>
        </p:spPr>
      </p:pic>
      <p:pic>
        <p:nvPicPr>
          <p:cNvPr id="12291" name="Picture 4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/>
            <a:r>
              <a:rPr lang="en-US" altLang="zh-CN" sz="2400" smtClean="0"/>
              <a:t>     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61988" y="1989138"/>
            <a:ext cx="7958137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四、万方医学网镜像数据库使用方法演示</a:t>
            </a:r>
            <a:endParaRPr lang="zh-CN" altLang="en-US" sz="2800" b="1">
              <a:solidFill>
                <a:srgbClr val="13356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316" name="Picture 5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363" y="0"/>
            <a:ext cx="8736012" cy="6597650"/>
          </a:xfrm>
          <a:noFill/>
        </p:spPr>
      </p:pic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6122988" y="3357563"/>
            <a:ext cx="1403350" cy="863600"/>
          </a:xfrm>
          <a:prstGeom prst="wedgeRoundRectCallout">
            <a:avLst>
              <a:gd name="adj1" fmla="val 10972"/>
              <a:gd name="adj2" fmla="val -107903"/>
              <a:gd name="adj3" fmla="val 16667"/>
            </a:avLst>
          </a:prstGeom>
          <a:solidFill>
            <a:srgbClr val="E4F1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0794" tIns="50397" rIns="100794" bIns="50397"/>
          <a:lstStyle/>
          <a:p>
            <a:pPr defTabSz="495300"/>
            <a:r>
              <a:rPr lang="zh-CN" altLang="en-US" sz="2000"/>
              <a:t>万方医学网</a:t>
            </a:r>
          </a:p>
        </p:txBody>
      </p:sp>
      <p:pic>
        <p:nvPicPr>
          <p:cNvPr id="14340" name="Picture 5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984250"/>
            <a:ext cx="90582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565150" y="1012825"/>
            <a:ext cx="9129713" cy="717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565150" y="1730375"/>
            <a:ext cx="9129713" cy="10445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584200" y="2781300"/>
            <a:ext cx="2832100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3392488" y="2781300"/>
            <a:ext cx="6299200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1060450" y="946150"/>
            <a:ext cx="15573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1838325" y="1795463"/>
            <a:ext cx="155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1838325" y="4016375"/>
            <a:ext cx="15589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7713663" y="4083050"/>
            <a:ext cx="15557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6637" name="TextBox 3"/>
          <p:cNvSpPr txBox="1">
            <a:spLocks noChangeArrowheads="1"/>
          </p:cNvSpPr>
          <p:nvPr/>
        </p:nvSpPr>
        <p:spPr bwMode="auto">
          <a:xfrm>
            <a:off x="565150" y="1795463"/>
            <a:ext cx="9129713" cy="14827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A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导航区：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）简繁体转换：主要用户转换简繁体</a:t>
            </a: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）资源导航：包括首页、医药期刊、医药学位、医药会议、医药专利、医药成果、医药标准和法律法规，点击后可以进入相应的导航页面。</a:t>
            </a:r>
            <a:endParaRPr lang="zh-CN" altLang="en-US" sz="1600"/>
          </a:p>
        </p:txBody>
      </p:sp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2617788" y="1404938"/>
            <a:ext cx="1133475" cy="33813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1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6639" name="TextBox 20"/>
          <p:cNvSpPr txBox="1">
            <a:spLocks noChangeArrowheads="1"/>
          </p:cNvSpPr>
          <p:nvPr/>
        </p:nvSpPr>
        <p:spPr bwMode="auto">
          <a:xfrm>
            <a:off x="2971800" y="1077913"/>
            <a:ext cx="6508750" cy="338137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2925763" y="620713"/>
            <a:ext cx="31972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ea typeface="华文彩云" pitchFamily="2" charset="-122"/>
              </a:rPr>
              <a:t>          </a:t>
            </a:r>
            <a:r>
              <a:rPr lang="zh-CN" altLang="en-US" sz="1800" b="1">
                <a:ea typeface="华文彩云" pitchFamily="2" charset="-122"/>
              </a:rPr>
              <a:t>首    页</a:t>
            </a:r>
          </a:p>
        </p:txBody>
      </p:sp>
      <p:pic>
        <p:nvPicPr>
          <p:cNvPr id="15375" name="Picture 16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 animBg="1"/>
      <p:bldP spid="266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984250"/>
            <a:ext cx="90582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3"/>
          <p:cNvSpPr>
            <a:spLocks noChangeArrowheads="1"/>
          </p:cNvSpPr>
          <p:nvPr/>
        </p:nvSpPr>
        <p:spPr bwMode="auto">
          <a:xfrm>
            <a:off x="565150" y="1012825"/>
            <a:ext cx="9129713" cy="717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565150" y="1730375"/>
            <a:ext cx="9129713" cy="10445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6389" name="矩形 5"/>
          <p:cNvSpPr>
            <a:spLocks noChangeArrowheads="1"/>
          </p:cNvSpPr>
          <p:nvPr/>
        </p:nvSpPr>
        <p:spPr bwMode="auto">
          <a:xfrm>
            <a:off x="565150" y="2774950"/>
            <a:ext cx="2832100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6390" name="矩形 6"/>
          <p:cNvSpPr>
            <a:spLocks noChangeArrowheads="1"/>
          </p:cNvSpPr>
          <p:nvPr/>
        </p:nvSpPr>
        <p:spPr bwMode="auto">
          <a:xfrm>
            <a:off x="3397250" y="2774950"/>
            <a:ext cx="6297613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060450" y="946150"/>
            <a:ext cx="15573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9097" name="TextBox 8"/>
          <p:cNvSpPr txBox="1">
            <a:spLocks noChangeArrowheads="1"/>
          </p:cNvSpPr>
          <p:nvPr/>
        </p:nvSpPr>
        <p:spPr bwMode="auto">
          <a:xfrm>
            <a:off x="1838325" y="1795463"/>
            <a:ext cx="155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1838325" y="4016375"/>
            <a:ext cx="15589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713663" y="4083050"/>
            <a:ext cx="15557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9103" name="TextBox 5"/>
          <p:cNvSpPr txBox="1">
            <a:spLocks noChangeArrowheads="1"/>
          </p:cNvSpPr>
          <p:nvPr/>
        </p:nvSpPr>
        <p:spPr bwMode="auto">
          <a:xfrm>
            <a:off x="565150" y="2774950"/>
            <a:ext cx="9058275" cy="2052638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B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快速检索区：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）资源范围选定：包括学术论文（即所有论文）、期刊、学位、会议、专利、标准、成果、成果、法规、企业，点击后可以对相应资源进行快速检索。</a:t>
            </a: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）检索输入框：可以输入检索词，点击检索按钮，可以进入检索结果页。</a:t>
            </a: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）高级检索：点击可以进入高级检索页。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/>
          </a:p>
        </p:txBody>
      </p:sp>
      <p:sp>
        <p:nvSpPr>
          <p:cNvPr id="89104" name="TextBox 20"/>
          <p:cNvSpPr txBox="1">
            <a:spLocks noChangeArrowheads="1"/>
          </p:cNvSpPr>
          <p:nvPr/>
        </p:nvSpPr>
        <p:spPr bwMode="auto">
          <a:xfrm>
            <a:off x="2689225" y="1860550"/>
            <a:ext cx="5024438" cy="33813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1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89105" name="TextBox 20"/>
          <p:cNvSpPr txBox="1">
            <a:spLocks noChangeArrowheads="1"/>
          </p:cNvSpPr>
          <p:nvPr/>
        </p:nvSpPr>
        <p:spPr bwMode="auto">
          <a:xfrm>
            <a:off x="2689225" y="2187575"/>
            <a:ext cx="1555750" cy="33813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89106" name="TextBox 20"/>
          <p:cNvSpPr txBox="1">
            <a:spLocks noChangeArrowheads="1"/>
          </p:cNvSpPr>
          <p:nvPr/>
        </p:nvSpPr>
        <p:spPr bwMode="auto">
          <a:xfrm>
            <a:off x="7570788" y="2187575"/>
            <a:ext cx="919162" cy="33813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</p:txBody>
      </p:sp>
      <p:pic>
        <p:nvPicPr>
          <p:cNvPr id="16399" name="Picture 16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 animBg="1"/>
      <p:bldP spid="89104" grpId="0" animBg="1"/>
      <p:bldP spid="89105" grpId="0" animBg="1"/>
      <p:bldP spid="891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708025" y="327025"/>
            <a:ext cx="8207375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33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33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3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）首页</a:t>
            </a:r>
            <a:endParaRPr lang="zh-CN" altLang="en-US" sz="2400" b="1">
              <a:solidFill>
                <a:srgbClr val="13356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411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981075"/>
            <a:ext cx="90582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565150" y="1012825"/>
            <a:ext cx="9129713" cy="717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565150" y="1730375"/>
            <a:ext cx="9129713" cy="10445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565150" y="2774950"/>
            <a:ext cx="2832100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7415" name="矩形 6"/>
          <p:cNvSpPr>
            <a:spLocks noChangeArrowheads="1"/>
          </p:cNvSpPr>
          <p:nvPr/>
        </p:nvSpPr>
        <p:spPr bwMode="auto">
          <a:xfrm>
            <a:off x="3397250" y="2774950"/>
            <a:ext cx="6297613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1060450" y="946150"/>
            <a:ext cx="15573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1838325" y="1795463"/>
            <a:ext cx="155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1555750" y="4016375"/>
            <a:ext cx="15589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7713663" y="4083050"/>
            <a:ext cx="15557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0127" name="TextBox 5"/>
          <p:cNvSpPr txBox="1">
            <a:spLocks noChangeArrowheads="1"/>
          </p:cNvSpPr>
          <p:nvPr/>
        </p:nvSpPr>
        <p:spPr bwMode="auto">
          <a:xfrm>
            <a:off x="3079750" y="2997200"/>
            <a:ext cx="6318250" cy="796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C 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学术论文分类导航区：</a:t>
            </a:r>
          </a:p>
          <a:p>
            <a:pPr algn="l" defTabSz="828675" hangingPunct="0">
              <a:lnSpc>
                <a:spcPct val="12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点击学科类名，即可进入该学科所有论文的检索结果页</a:t>
            </a:r>
            <a:endParaRPr lang="zh-CN" altLang="en-US" sz="1600"/>
          </a:p>
        </p:txBody>
      </p:sp>
      <p:pic>
        <p:nvPicPr>
          <p:cNvPr id="17421" name="Picture 14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" y="984250"/>
            <a:ext cx="905827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565150" y="1012825"/>
            <a:ext cx="9129713" cy="717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8436" name="矩形 4"/>
          <p:cNvSpPr>
            <a:spLocks noChangeArrowheads="1"/>
          </p:cNvSpPr>
          <p:nvPr/>
        </p:nvSpPr>
        <p:spPr bwMode="auto">
          <a:xfrm>
            <a:off x="565150" y="1730375"/>
            <a:ext cx="9129713" cy="10445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565150" y="2774950"/>
            <a:ext cx="2832100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8438" name="矩形 6"/>
          <p:cNvSpPr>
            <a:spLocks noChangeArrowheads="1"/>
          </p:cNvSpPr>
          <p:nvPr/>
        </p:nvSpPr>
        <p:spPr bwMode="auto">
          <a:xfrm>
            <a:off x="3397250" y="2774950"/>
            <a:ext cx="6297613" cy="33321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1060450" y="946150"/>
            <a:ext cx="155733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1838325" y="1795463"/>
            <a:ext cx="1558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1555750" y="4016375"/>
            <a:ext cx="15589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1147" name="TextBox 10"/>
          <p:cNvSpPr txBox="1">
            <a:spLocks noChangeArrowheads="1"/>
          </p:cNvSpPr>
          <p:nvPr/>
        </p:nvSpPr>
        <p:spPr bwMode="auto">
          <a:xfrm>
            <a:off x="8561388" y="3886200"/>
            <a:ext cx="990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0838" y="2133600"/>
            <a:ext cx="3097212" cy="3689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D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跨库检索：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）资源列表更新列表：列出每种资源的总记录条数、最后更新时间和更新条数、资源简介。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）检索区：可以设置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2~5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个检索词、检索字段（全部、标题、作者、单位、中图分类号、关键词、摘要）、年度范围限定和每页显示数量（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10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20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、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30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）资源选择：可以在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8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种资源中进行选择，进行跨库检索。</a:t>
            </a:r>
            <a:endParaRPr lang="zh-CN" altLang="en-US" sz="1600"/>
          </a:p>
        </p:txBody>
      </p:sp>
      <p:sp>
        <p:nvSpPr>
          <p:cNvPr id="91150" name="TextBox 20"/>
          <p:cNvSpPr txBox="1">
            <a:spLocks noChangeArrowheads="1"/>
          </p:cNvSpPr>
          <p:nvPr/>
        </p:nvSpPr>
        <p:spPr bwMode="auto">
          <a:xfrm>
            <a:off x="4741863" y="4148138"/>
            <a:ext cx="4881562" cy="19272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1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91151" name="TextBox 20"/>
          <p:cNvSpPr txBox="1">
            <a:spLocks noChangeArrowheads="1"/>
          </p:cNvSpPr>
          <p:nvPr/>
        </p:nvSpPr>
        <p:spPr bwMode="auto">
          <a:xfrm>
            <a:off x="3467100" y="4148138"/>
            <a:ext cx="1203325" cy="1927225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3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</p:txBody>
      </p:sp>
      <p:sp>
        <p:nvSpPr>
          <p:cNvPr id="91152" name="TextBox 20"/>
          <p:cNvSpPr txBox="1">
            <a:spLocks noChangeArrowheads="1"/>
          </p:cNvSpPr>
          <p:nvPr/>
        </p:nvSpPr>
        <p:spPr bwMode="auto">
          <a:xfrm>
            <a:off x="3467100" y="2841625"/>
            <a:ext cx="6156325" cy="1246188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>
                <a:solidFill>
                  <a:srgbClr val="FF0000"/>
                </a:solidFill>
              </a:rPr>
              <a:t>（</a:t>
            </a:r>
            <a:r>
              <a:rPr lang="en-US" altLang="zh-CN" sz="1600" b="1">
                <a:solidFill>
                  <a:srgbClr val="FF0000"/>
                </a:solidFill>
              </a:rPr>
              <a:t>2</a:t>
            </a:r>
            <a:r>
              <a:rPr lang="zh-CN" altLang="en-US" sz="1600" b="1">
                <a:solidFill>
                  <a:srgbClr val="FF0000"/>
                </a:solidFill>
              </a:rPr>
              <a:t>）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en-US" sz="1600" b="1">
              <a:solidFill>
                <a:srgbClr val="FF0000"/>
              </a:solidFill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 b="1">
              <a:solidFill>
                <a:srgbClr val="FF0000"/>
              </a:solidFill>
            </a:endParaRPr>
          </a:p>
        </p:txBody>
      </p:sp>
      <p:pic>
        <p:nvPicPr>
          <p:cNvPr id="80899" name="图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463" y="3660775"/>
            <a:ext cx="1557337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7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1150" grpId="0" animBg="1"/>
      <p:bldP spid="91151" grpId="0" animBg="1"/>
      <p:bldP spid="91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84200" y="8366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）首页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检索演示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一框式检索</a:t>
            </a:r>
          </a:p>
        </p:txBody>
      </p:sp>
      <p:pic>
        <p:nvPicPr>
          <p:cNvPr id="19459" name="Picture 1" descr="C:\DOCUME~1\ADMINI~1\LOCALS~1\Temp\Q``}@4T72%AG_Y7A0Y}3Q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484313"/>
            <a:ext cx="84915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846388" y="2708275"/>
            <a:ext cx="693737" cy="2603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779463" y="5192713"/>
            <a:ext cx="8347075" cy="5461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/>
              <a:t>“</a:t>
            </a:r>
            <a:r>
              <a:rPr lang="zh-CN" altLang="en-US" sz="1600"/>
              <a:t>一框式”里您可以直接输入要检索的内容在全部字段内检索；也可以限定字段，在字段范围内检索，空格表示“</a:t>
            </a:r>
            <a:r>
              <a:rPr lang="en-US" altLang="zh-CN" sz="1600"/>
              <a:t>and”</a:t>
            </a:r>
          </a:p>
        </p:txBody>
      </p:sp>
      <p:sp>
        <p:nvSpPr>
          <p:cNvPr id="10" name="矩形标注 9"/>
          <p:cNvSpPr>
            <a:spLocks noChangeArrowheads="1"/>
          </p:cNvSpPr>
          <p:nvPr/>
        </p:nvSpPr>
        <p:spPr bwMode="auto">
          <a:xfrm>
            <a:off x="2535238" y="3573463"/>
            <a:ext cx="4740275" cy="1698625"/>
          </a:xfrm>
          <a:prstGeom prst="wedgeRectCallout">
            <a:avLst>
              <a:gd name="adj1" fmla="val -32713"/>
              <a:gd name="adj2" fmla="val -86435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您还可以输入：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高血压</a:t>
            </a:r>
            <a:r>
              <a:rPr lang="en-US" sz="1600"/>
              <a:t>   </a:t>
            </a:r>
            <a:r>
              <a:rPr lang="zh-CN" altLang="en-US" sz="1600"/>
              <a:t>作者</a:t>
            </a:r>
            <a:r>
              <a:rPr lang="en-US" altLang="zh-CN" sz="1600"/>
              <a:t>:</a:t>
            </a:r>
            <a:r>
              <a:rPr lang="zh-CN" altLang="en-US" sz="1600"/>
              <a:t>胡大一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高血压</a:t>
            </a:r>
            <a:r>
              <a:rPr lang="en-US" sz="1600"/>
              <a:t>   </a:t>
            </a:r>
            <a:r>
              <a:rPr lang="zh-CN" altLang="en-US" sz="1600"/>
              <a:t>心脏病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标题</a:t>
            </a:r>
            <a:r>
              <a:rPr lang="en-US" altLang="zh-CN" sz="1600"/>
              <a:t>:</a:t>
            </a:r>
            <a:r>
              <a:rPr lang="zh-CN" altLang="en-US" sz="1600"/>
              <a:t>高血压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标题</a:t>
            </a:r>
            <a:r>
              <a:rPr lang="en-US" altLang="zh-CN" sz="1600"/>
              <a:t>:</a:t>
            </a:r>
            <a:r>
              <a:rPr lang="zh-CN" altLang="en-US" sz="1600"/>
              <a:t>高血压  </a:t>
            </a:r>
            <a:r>
              <a:rPr lang="en-US" sz="1600"/>
              <a:t> </a:t>
            </a:r>
            <a:r>
              <a:rPr lang="en-US" altLang="zh-CN" sz="1600"/>
              <a:t>creator </a:t>
            </a:r>
            <a:r>
              <a:rPr lang="zh-CN" altLang="en-US" sz="1600"/>
              <a:t>胡大一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标题</a:t>
            </a:r>
            <a:r>
              <a:rPr lang="en-US" altLang="zh-CN" sz="1600"/>
              <a:t>:</a:t>
            </a:r>
            <a:r>
              <a:rPr lang="zh-CN" altLang="en-US" sz="1600"/>
              <a:t>高血压   关键词</a:t>
            </a:r>
            <a:r>
              <a:rPr lang="en-US" altLang="zh-CN" sz="1600"/>
              <a:t>:</a:t>
            </a:r>
            <a:r>
              <a:rPr lang="zh-CN" altLang="en-US" sz="1600"/>
              <a:t>血液透析  单位</a:t>
            </a:r>
            <a:r>
              <a:rPr lang="en-US" altLang="zh-CN" sz="1600"/>
              <a:t>:</a:t>
            </a:r>
            <a:r>
              <a:rPr lang="zh-CN" altLang="en-US" sz="1600"/>
              <a:t>北京大学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600"/>
          </a:p>
        </p:txBody>
      </p:sp>
      <p:pic>
        <p:nvPicPr>
          <p:cNvPr id="19463" name="Picture 8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702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741363" y="8366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）首页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检索演示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跨库检索</a:t>
            </a:r>
          </a:p>
        </p:txBody>
      </p:sp>
      <p:pic>
        <p:nvPicPr>
          <p:cNvPr id="20483" name="Picture 2" descr="C:\DOCUME~1\ADMINI~1\LOCALS~1\Temp\7TPW_]4[YHC~Q4N{C4AOS4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484313"/>
            <a:ext cx="93503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38588" y="2924175"/>
            <a:ext cx="4527550" cy="4524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1463" y="6021388"/>
            <a:ext cx="9340850" cy="43180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/>
              <a:t>“</a:t>
            </a:r>
            <a:r>
              <a:rPr lang="zh-CN" altLang="en-US" sz="1600"/>
              <a:t>跨库检索”里您可以通过选择资源与相应字段，输入检索词进行字段内的检索。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314700" y="4005263"/>
            <a:ext cx="425450" cy="7842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0487" name="Picture 8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838" y="908050"/>
            <a:ext cx="8772525" cy="5688013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                                       </a:t>
            </a:r>
            <a:r>
              <a:rPr lang="zh-CN" altLang="en-US" smtClean="0">
                <a:latin typeface="隶书" pitchFamily="49" charset="-122"/>
                <a:ea typeface="隶书" pitchFamily="49" charset="-122"/>
              </a:rPr>
              <a:t>目  录</a:t>
            </a:r>
          </a:p>
        </p:txBody>
      </p:sp>
      <p:sp>
        <p:nvSpPr>
          <p:cNvPr id="3075" name="AutoShape 1"/>
          <p:cNvSpPr>
            <a:spLocks noChangeArrowheads="1"/>
          </p:cNvSpPr>
          <p:nvPr/>
        </p:nvSpPr>
        <p:spPr bwMode="auto">
          <a:xfrm>
            <a:off x="2557463" y="1477963"/>
            <a:ext cx="6964362" cy="898525"/>
          </a:xfrm>
          <a:prstGeom prst="roundRect">
            <a:avLst>
              <a:gd name="adj" fmla="val 11741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l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zh-CN" altLang="en-US" sz="2400" b="1">
                <a:solidFill>
                  <a:srgbClr val="FFFFFF"/>
                </a:solidFill>
                <a:latin typeface="宋体" charset="-122"/>
              </a:rPr>
              <a:t>万方医学网镜像数据库介绍</a:t>
            </a:r>
          </a:p>
        </p:txBody>
      </p:sp>
      <p:sp>
        <p:nvSpPr>
          <p:cNvPr id="3076" name="AutoShape 2"/>
          <p:cNvSpPr>
            <a:spLocks noChangeArrowheads="1"/>
          </p:cNvSpPr>
          <p:nvPr/>
        </p:nvSpPr>
        <p:spPr bwMode="auto">
          <a:xfrm>
            <a:off x="2557463" y="2805113"/>
            <a:ext cx="6969125" cy="879475"/>
          </a:xfrm>
          <a:prstGeom prst="roundRect">
            <a:avLst>
              <a:gd name="adj" fmla="val 11741"/>
            </a:avLst>
          </a:prstGeom>
          <a:solidFill>
            <a:srgbClr val="9C7451"/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algn="l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zh-CN" altLang="en-US" sz="2400" b="1">
                <a:solidFill>
                  <a:srgbClr val="FFFFFF"/>
                </a:solidFill>
              </a:rPr>
              <a:t>万方医学网镜像数据库特色</a:t>
            </a:r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2557463" y="4152900"/>
            <a:ext cx="6969125" cy="903288"/>
          </a:xfrm>
          <a:prstGeom prst="roundRect">
            <a:avLst>
              <a:gd name="adj" fmla="val 11741"/>
            </a:avLst>
          </a:prstGeom>
          <a:solidFill>
            <a:srgbClr val="496B98"/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algn="l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zh-CN" altLang="en-US" sz="2400" b="1">
                <a:solidFill>
                  <a:srgbClr val="FFFFFF"/>
                </a:solidFill>
              </a:rPr>
              <a:t>万方医学网镜像资源介绍</a:t>
            </a: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1368425" y="1471613"/>
            <a:ext cx="995363" cy="8683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altLang="zh-CN" sz="2200">
                <a:solidFill>
                  <a:srgbClr val="FFFF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1368425" y="2817813"/>
            <a:ext cx="995363" cy="882650"/>
          </a:xfrm>
          <a:prstGeom prst="roundRect">
            <a:avLst>
              <a:gd name="adj" fmla="val 16667"/>
            </a:avLst>
          </a:prstGeom>
          <a:solidFill>
            <a:srgbClr val="9C7451"/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altLang="zh-CN" sz="2200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1368425" y="4168775"/>
            <a:ext cx="995363" cy="906463"/>
          </a:xfrm>
          <a:prstGeom prst="roundRect">
            <a:avLst>
              <a:gd name="adj" fmla="val 16667"/>
            </a:avLst>
          </a:prstGeom>
          <a:solidFill>
            <a:srgbClr val="496B98"/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altLang="zh-CN" sz="2200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49525" y="5435600"/>
            <a:ext cx="6967538" cy="903288"/>
          </a:xfrm>
          <a:prstGeom prst="roundRect">
            <a:avLst>
              <a:gd name="adj" fmla="val 11741"/>
            </a:avLst>
          </a:prstGeom>
          <a:solidFill>
            <a:schemeClr val="accent1">
              <a:lumMod val="50000"/>
            </a:schemeClr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algn="l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zh-CN" altLang="en-US" sz="2400" b="1">
                <a:solidFill>
                  <a:srgbClr val="FFFFFF"/>
                </a:solidFill>
                <a:ea typeface="宋体" pitchFamily="2" charset="-122"/>
              </a:rPr>
              <a:t>万方医学网镜像数据库使用方法演示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360488" y="5451475"/>
            <a:ext cx="993775" cy="906463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18000">
            <a:noFill/>
            <a:round/>
            <a:headEnd/>
            <a:tailEnd/>
          </a:ln>
        </p:spPr>
        <p:txBody>
          <a:bodyPr lIns="99000" tIns="54000" rIns="99000" bIns="54000" anchor="ctr"/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  <a:defRPr/>
            </a:pPr>
            <a:r>
              <a:rPr lang="en-US" altLang="zh-CN" sz="2200" dirty="0">
                <a:solidFill>
                  <a:srgbClr val="FFFFFF"/>
                </a:solidFill>
                <a:latin typeface="Arial Black" pitchFamily="34" charset="0"/>
                <a:ea typeface="宋体" pitchFamily="2" charset="-122"/>
              </a:rPr>
              <a:t>4</a:t>
            </a:r>
          </a:p>
        </p:txBody>
      </p:sp>
      <p:pic>
        <p:nvPicPr>
          <p:cNvPr id="3083" name="Picture 12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741363" y="8366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）首页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检索演示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0838" y="6237288"/>
            <a:ext cx="9340850" cy="504825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如果您对您初检索策略不太满意，希望细化检索结果，可以利用“二次检索”功能，输入添加的条件，如“作者：胡大一”，点击“确定”则可在初次检索结果内进行检索。</a:t>
            </a:r>
          </a:p>
        </p:txBody>
      </p:sp>
      <p:pic>
        <p:nvPicPr>
          <p:cNvPr id="21508" name="Picture 1" descr="C:\DOCUME~1\ADMINI~1\LOCALS~1\Temp\A@6BA0WFEMWTT5]5GRXR(`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484313"/>
            <a:ext cx="94075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1463" y="2781300"/>
            <a:ext cx="1627187" cy="23510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1510" name="Picture 7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DOCUME~1\ADMINI~1\LOCALS~1\Temp\2H2YU$9~{V0[V21R_L7%O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268413"/>
            <a:ext cx="88900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708025" y="692150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sp>
        <p:nvSpPr>
          <p:cNvPr id="22532" name="矩形 5"/>
          <p:cNvSpPr>
            <a:spLocks noChangeArrowheads="1"/>
          </p:cNvSpPr>
          <p:nvPr/>
        </p:nvSpPr>
        <p:spPr bwMode="auto">
          <a:xfrm flipV="1">
            <a:off x="5264150" y="2997200"/>
            <a:ext cx="2654300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rot="10800000"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2533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164263"/>
            <a:ext cx="5730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0" name="TextBox 15"/>
          <p:cNvSpPr txBox="1">
            <a:spLocks noChangeArrowheads="1"/>
          </p:cNvSpPr>
          <p:nvPr/>
        </p:nvSpPr>
        <p:spPr bwMode="auto">
          <a:xfrm flipH="1">
            <a:off x="7918450" y="2781300"/>
            <a:ext cx="544513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5264150" y="3644900"/>
            <a:ext cx="2654300" cy="565150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A </a:t>
            </a:r>
            <a:r>
              <a:rPr lang="zh-CN" altLang="en-US" sz="1600" b="1"/>
              <a:t>命中文献统计：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显示检索获得的文献数量</a:t>
            </a:r>
          </a:p>
        </p:txBody>
      </p:sp>
      <p:pic>
        <p:nvPicPr>
          <p:cNvPr id="22536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3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0" grpId="0"/>
      <p:bldP spid="932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DOCUME~1\ADMINI~1\LOCALS~1\Temp\2H2YU$9~{V0[V21R_L7%O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196975"/>
            <a:ext cx="90551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708025" y="692150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 flipV="1">
            <a:off x="2066925" y="1916113"/>
            <a:ext cx="5732463" cy="86518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rot="10800000"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3557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164263"/>
            <a:ext cx="5730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9" name="TextBox 10"/>
          <p:cNvSpPr txBox="1">
            <a:spLocks noChangeArrowheads="1"/>
          </p:cNvSpPr>
          <p:nvPr/>
        </p:nvSpPr>
        <p:spPr bwMode="auto">
          <a:xfrm>
            <a:off x="2144713" y="1196975"/>
            <a:ext cx="15557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4226" name="TextBox 6"/>
          <p:cNvSpPr txBox="1">
            <a:spLocks noChangeArrowheads="1"/>
          </p:cNvSpPr>
          <p:nvPr/>
        </p:nvSpPr>
        <p:spPr bwMode="auto">
          <a:xfrm>
            <a:off x="1676400" y="3068638"/>
            <a:ext cx="6708775" cy="936625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B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学科统计：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根据学科分别统计各学科命中文献数，点击可以缩小范围</a:t>
            </a:r>
            <a:endParaRPr lang="zh-CN" altLang="en-US" sz="1800"/>
          </a:p>
        </p:txBody>
      </p:sp>
      <p:pic>
        <p:nvPicPr>
          <p:cNvPr id="23560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DOCUME~1\ADMINI~1\LOCALS~1\Temp\2H2YU$9~{V0[V21R_L7%O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268413"/>
            <a:ext cx="912653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741363" y="8366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sp>
        <p:nvSpPr>
          <p:cNvPr id="24580" name="矩形 7"/>
          <p:cNvSpPr>
            <a:spLocks noChangeArrowheads="1"/>
          </p:cNvSpPr>
          <p:nvPr/>
        </p:nvSpPr>
        <p:spPr bwMode="auto">
          <a:xfrm>
            <a:off x="350838" y="3500438"/>
            <a:ext cx="1571625" cy="30035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4581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164263"/>
            <a:ext cx="5730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5" name="TextBox 12"/>
          <p:cNvSpPr txBox="1">
            <a:spLocks noChangeArrowheads="1"/>
          </p:cNvSpPr>
          <p:nvPr/>
        </p:nvSpPr>
        <p:spPr bwMode="auto">
          <a:xfrm>
            <a:off x="508000" y="2852738"/>
            <a:ext cx="105092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5250" name="Rectangle 18"/>
          <p:cNvSpPr>
            <a:spLocks noChangeArrowheads="1"/>
          </p:cNvSpPr>
          <p:nvPr/>
        </p:nvSpPr>
        <p:spPr bwMode="auto">
          <a:xfrm>
            <a:off x="2066925" y="3573463"/>
            <a:ext cx="4951413" cy="792162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C </a:t>
            </a:r>
            <a:r>
              <a:rPr lang="zh-CN" altLang="en-US" sz="1600" b="1"/>
              <a:t>聚类：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根据文献类型、年份、期刊聚类，分别统计命中文献数量。</a:t>
            </a:r>
          </a:p>
        </p:txBody>
      </p:sp>
      <p:pic>
        <p:nvPicPr>
          <p:cNvPr id="24584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5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DOCUME~1\ADMINI~1\LOCALS~1\Temp\2H2YU$9~{V0[V21R_L7%O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68413"/>
            <a:ext cx="9056688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08025" y="765175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sp>
        <p:nvSpPr>
          <p:cNvPr id="25604" name="矩形 4"/>
          <p:cNvSpPr>
            <a:spLocks noChangeArrowheads="1"/>
          </p:cNvSpPr>
          <p:nvPr/>
        </p:nvSpPr>
        <p:spPr bwMode="auto">
          <a:xfrm>
            <a:off x="4795838" y="2924175"/>
            <a:ext cx="2965450" cy="3333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5605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164263"/>
            <a:ext cx="5730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1" name="TextBox 14"/>
          <p:cNvSpPr txBox="1">
            <a:spLocks noChangeArrowheads="1"/>
          </p:cNvSpPr>
          <p:nvPr/>
        </p:nvSpPr>
        <p:spPr bwMode="auto">
          <a:xfrm>
            <a:off x="7839075" y="2636838"/>
            <a:ext cx="7794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3938588" y="3357563"/>
            <a:ext cx="4951412" cy="792162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D </a:t>
            </a:r>
            <a:r>
              <a:rPr lang="zh-CN" altLang="en-US" sz="1600" b="1"/>
              <a:t>排序方式：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      包含相关度优先、新论文优先和经典论文优先</a:t>
            </a:r>
            <a:r>
              <a:rPr lang="en-US" altLang="zh-CN" sz="1600"/>
              <a:t>3</a:t>
            </a:r>
            <a:r>
              <a:rPr lang="zh-CN" altLang="en-US" sz="1600"/>
              <a:t>种排序方式。点击按相应的方式排序。</a:t>
            </a:r>
          </a:p>
        </p:txBody>
      </p:sp>
      <p:pic>
        <p:nvPicPr>
          <p:cNvPr id="25608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6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~1\ADMINI~1\LOCALS~1\Temp\2H2YU$9~{V0[V21R_L7%O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125538"/>
            <a:ext cx="9282113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06438" y="692150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sp>
        <p:nvSpPr>
          <p:cNvPr id="26628" name="矩形 6"/>
          <p:cNvSpPr>
            <a:spLocks noChangeArrowheads="1"/>
          </p:cNvSpPr>
          <p:nvPr/>
        </p:nvSpPr>
        <p:spPr bwMode="auto">
          <a:xfrm>
            <a:off x="1987550" y="2852738"/>
            <a:ext cx="6007100" cy="720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26629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6164263"/>
            <a:ext cx="57308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2" name="TextBox 11"/>
          <p:cNvSpPr txBox="1">
            <a:spLocks noChangeArrowheads="1"/>
          </p:cNvSpPr>
          <p:nvPr/>
        </p:nvSpPr>
        <p:spPr bwMode="auto">
          <a:xfrm>
            <a:off x="2301875" y="2133600"/>
            <a:ext cx="623888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1285875" y="3716338"/>
            <a:ext cx="7800975" cy="1246187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E </a:t>
            </a:r>
            <a:r>
              <a:rPr lang="zh-CN" altLang="en-US" sz="1600" b="1"/>
              <a:t>文献摘要：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1</a:t>
            </a:r>
            <a:r>
              <a:rPr lang="zh-CN" altLang="en-US" sz="1600"/>
              <a:t>）文献标题：同时有命中检索词，点击进入单篇文献详情页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2</a:t>
            </a:r>
            <a:r>
              <a:rPr lang="zh-CN" altLang="en-US" sz="1600"/>
              <a:t>）</a:t>
            </a:r>
            <a:r>
              <a:rPr lang="en-US" altLang="zh-CN" sz="1600"/>
              <a:t>PDF</a:t>
            </a:r>
            <a:r>
              <a:rPr lang="zh-CN" altLang="en-US" sz="1600"/>
              <a:t>下载按钮：可以直接下载全文，单击可以进入下载页面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3</a:t>
            </a:r>
            <a:r>
              <a:rPr lang="zh-CN" altLang="en-US" sz="1600"/>
              <a:t>）文献信息：文献类型、文献来源、收录机构、发表时间、作者、关键词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4</a:t>
            </a:r>
            <a:r>
              <a:rPr lang="zh-CN" altLang="en-US" sz="1600"/>
              <a:t>）全文链接：提供全文查看和下载链接</a:t>
            </a:r>
          </a:p>
        </p:txBody>
      </p:sp>
      <p:pic>
        <p:nvPicPr>
          <p:cNvPr id="26632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7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7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DOCUME~1\ADMINI~1\LOCALS~1\Temp\2H2YU$9~{V0[V21R_L7%O6G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363" y="1125538"/>
            <a:ext cx="8893175" cy="4824412"/>
          </a:xfrm>
          <a:noFill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741363" y="692150"/>
            <a:ext cx="811212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检索结果页</a:t>
            </a:r>
          </a:p>
        </p:txBody>
      </p:sp>
      <p:pic>
        <p:nvPicPr>
          <p:cNvPr id="27652" name="Picture 2" descr="C:\DOCUME~1\ADMINI~1\LOCALS~1\Temp\{8O}CWVBR0V}M]_1ZC8C~B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0" y="5949950"/>
            <a:ext cx="6318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矩形 9"/>
          <p:cNvSpPr>
            <a:spLocks noChangeArrowheads="1"/>
          </p:cNvSpPr>
          <p:nvPr/>
        </p:nvSpPr>
        <p:spPr bwMode="auto">
          <a:xfrm>
            <a:off x="2066925" y="6308725"/>
            <a:ext cx="2732088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819150" y="5157788"/>
            <a:ext cx="7723188" cy="887412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/>
              <a:t>F </a:t>
            </a:r>
            <a:r>
              <a:rPr lang="zh-CN" altLang="en-US" sz="1800" b="1"/>
              <a:t>导出：</a:t>
            </a:r>
            <a:endParaRPr lang="zh-CN" altLang="en-US" sz="1800"/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/>
              <a:t>	</a:t>
            </a:r>
            <a:r>
              <a:rPr lang="zh-CN" altLang="en-US" sz="1800"/>
              <a:t>提供参考文献、文本、</a:t>
            </a:r>
            <a:r>
              <a:rPr lang="en-US" altLang="zh-CN" sz="1800"/>
              <a:t>XML</a:t>
            </a:r>
            <a:r>
              <a:rPr lang="zh-CN" altLang="en-US" sz="1800"/>
              <a:t>、</a:t>
            </a:r>
            <a:r>
              <a:rPr lang="en-US" altLang="zh-CN" sz="1800"/>
              <a:t>NoteExpress</a:t>
            </a:r>
            <a:r>
              <a:rPr lang="zh-CN" altLang="en-US" sz="1800"/>
              <a:t>、</a:t>
            </a:r>
            <a:r>
              <a:rPr lang="en-US" altLang="zh-CN" sz="1800"/>
              <a:t>Refworks</a:t>
            </a:r>
            <a:r>
              <a:rPr lang="zh-CN" altLang="en-US" sz="1800"/>
              <a:t>、</a:t>
            </a:r>
            <a:r>
              <a:rPr lang="en-US" altLang="zh-CN" sz="1800"/>
              <a:t>EndNote</a:t>
            </a:r>
            <a:r>
              <a:rPr lang="zh-CN" altLang="en-US" sz="1800"/>
              <a:t>等多种导出格式，方便您导出至文献管理软件。</a:t>
            </a:r>
          </a:p>
        </p:txBody>
      </p:sp>
      <p:sp>
        <p:nvSpPr>
          <p:cNvPr id="98318" name="TextBox 13"/>
          <p:cNvSpPr txBox="1">
            <a:spLocks noChangeArrowheads="1"/>
          </p:cNvSpPr>
          <p:nvPr/>
        </p:nvSpPr>
        <p:spPr bwMode="auto">
          <a:xfrm>
            <a:off x="4875213" y="6165850"/>
            <a:ext cx="7032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27656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0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98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DOCUME~1\ADMINI~1\LOCALS~1\Temp\SM5F{$C823YE(]Z]{MD8112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1988" y="1125538"/>
            <a:ext cx="8777287" cy="5210175"/>
          </a:xfrm>
          <a:noFill/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600200" y="692150"/>
            <a:ext cx="63944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单篇文献详情页</a:t>
            </a: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661988" y="2484438"/>
            <a:ext cx="7099300" cy="7191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772150" y="2411413"/>
            <a:ext cx="17160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311150" y="3275013"/>
            <a:ext cx="9244013" cy="887412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/>
              <a:t>A </a:t>
            </a:r>
            <a:r>
              <a:rPr lang="zh-CN" altLang="en-US" sz="1800" b="1"/>
              <a:t>文献标题：</a:t>
            </a:r>
            <a:endParaRPr lang="zh-CN" altLang="en-US" sz="1800"/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/>
              <a:t>（</a:t>
            </a:r>
            <a:r>
              <a:rPr lang="en-US" altLang="zh-CN" sz="1800"/>
              <a:t>1</a:t>
            </a:r>
            <a:r>
              <a:rPr lang="zh-CN" altLang="en-US" sz="1800"/>
              <a:t>）文献中英文标题：提供中英文翻译的标题</a:t>
            </a:r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/>
              <a:t>（</a:t>
            </a:r>
            <a:r>
              <a:rPr lang="en-US" altLang="zh-CN" sz="1800"/>
              <a:t>2</a:t>
            </a:r>
            <a:r>
              <a:rPr lang="zh-CN" altLang="en-US" sz="1800"/>
              <a:t>）相关下载：提供全文查看、全文下载、导出文献和</a:t>
            </a:r>
            <a:r>
              <a:rPr lang="en-US" altLang="zh-CN" sz="1800"/>
              <a:t>PDF</a:t>
            </a:r>
            <a:r>
              <a:rPr lang="zh-CN" altLang="en-US" sz="1800"/>
              <a:t>阅读器下载的链接功能</a:t>
            </a:r>
          </a:p>
        </p:txBody>
      </p:sp>
      <p:pic>
        <p:nvPicPr>
          <p:cNvPr id="28679" name="Picture 8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~1\ADMINI~1\LOCALS~1\Temp\SM5F{$C823YE(]Z]{MD8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25538"/>
            <a:ext cx="9204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矩形 3"/>
          <p:cNvSpPr>
            <a:spLocks noChangeArrowheads="1"/>
          </p:cNvSpPr>
          <p:nvPr/>
        </p:nvSpPr>
        <p:spPr bwMode="auto">
          <a:xfrm>
            <a:off x="193675" y="2492375"/>
            <a:ext cx="7724775" cy="7191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29700" name="矩形 4"/>
          <p:cNvSpPr>
            <a:spLocks noChangeArrowheads="1"/>
          </p:cNvSpPr>
          <p:nvPr/>
        </p:nvSpPr>
        <p:spPr bwMode="auto">
          <a:xfrm>
            <a:off x="193675" y="3213100"/>
            <a:ext cx="7724775" cy="25923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193675" y="5805488"/>
            <a:ext cx="7724775" cy="720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29702" name="矩形 6"/>
          <p:cNvSpPr>
            <a:spLocks noChangeArrowheads="1"/>
          </p:cNvSpPr>
          <p:nvPr/>
        </p:nvSpPr>
        <p:spPr bwMode="auto">
          <a:xfrm>
            <a:off x="7918450" y="2852738"/>
            <a:ext cx="1558925" cy="3168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303838" y="2420938"/>
            <a:ext cx="1716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5773738" y="3933825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6240463" y="5734050"/>
            <a:ext cx="171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8269288" y="4941888"/>
            <a:ext cx="109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9707" name="Text Box 5"/>
          <p:cNvSpPr txBox="1">
            <a:spLocks noChangeArrowheads="1"/>
          </p:cNvSpPr>
          <p:nvPr/>
        </p:nvSpPr>
        <p:spPr bwMode="auto">
          <a:xfrm>
            <a:off x="1600200" y="692150"/>
            <a:ext cx="63944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单篇文献详情页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93675" y="5084763"/>
            <a:ext cx="9518650" cy="896937"/>
          </a:xfrm>
          <a:prstGeom prst="rect">
            <a:avLst/>
          </a:prstGeom>
          <a:solidFill>
            <a:schemeClr val="bg1"/>
          </a:solidFill>
          <a:ln w="38100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/>
              <a:t>B </a:t>
            </a:r>
            <a:r>
              <a:rPr lang="zh-CN" altLang="en-US" sz="1800" b="1"/>
              <a:t>文献基本信息</a:t>
            </a:r>
            <a:endParaRPr lang="zh-CN" altLang="en-US" sz="1800"/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/>
              <a:t>	</a:t>
            </a:r>
            <a:r>
              <a:rPr lang="zh-CN" altLang="en-US" sz="1800"/>
              <a:t>提供摘要、作者、作者单位、刊名、英文刊名、年卷（期）、分类号、关键词、机标分类号、机标关键词、基金项目和</a:t>
            </a:r>
            <a:r>
              <a:rPr lang="en-US" altLang="zh-CN" sz="1800"/>
              <a:t>DOI</a:t>
            </a:r>
            <a:r>
              <a:rPr lang="zh-CN" altLang="en-US" sz="1800"/>
              <a:t>相关信息，提供相应链接。</a:t>
            </a:r>
          </a:p>
        </p:txBody>
      </p:sp>
      <p:pic>
        <p:nvPicPr>
          <p:cNvPr id="29709" name="Picture 14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~1\ADMINI~1\LOCALS~1\Temp\SM5F{$C823YE(]Z]{MD8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25538"/>
            <a:ext cx="9204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193675" y="2492375"/>
            <a:ext cx="7724775" cy="7191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193675" y="3213100"/>
            <a:ext cx="7724775" cy="25923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193675" y="5805488"/>
            <a:ext cx="7724775" cy="720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0726" name="矩形 6"/>
          <p:cNvSpPr>
            <a:spLocks noChangeArrowheads="1"/>
          </p:cNvSpPr>
          <p:nvPr/>
        </p:nvSpPr>
        <p:spPr bwMode="auto">
          <a:xfrm>
            <a:off x="7918450" y="2852738"/>
            <a:ext cx="1558925" cy="3168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303838" y="2420938"/>
            <a:ext cx="1716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5773738" y="3933825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6240463" y="5734050"/>
            <a:ext cx="171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8269288" y="4941888"/>
            <a:ext cx="109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731" name="Text Box 5"/>
          <p:cNvSpPr txBox="1">
            <a:spLocks noChangeArrowheads="1"/>
          </p:cNvSpPr>
          <p:nvPr/>
        </p:nvSpPr>
        <p:spPr bwMode="auto">
          <a:xfrm>
            <a:off x="1600200" y="765175"/>
            <a:ext cx="6394450" cy="5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单篇文献详情页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508000" y="5013325"/>
            <a:ext cx="7370763" cy="631825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/>
              <a:t>C  </a:t>
            </a:r>
            <a:r>
              <a:rPr lang="zh-CN" altLang="en-US" sz="1800" b="1"/>
              <a:t>参考文献 相似文献</a:t>
            </a:r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/>
              <a:t>提供文章参考文献，以及与这篇论文相似主题的论文链接。</a:t>
            </a:r>
          </a:p>
        </p:txBody>
      </p:sp>
      <p:pic>
        <p:nvPicPr>
          <p:cNvPr id="30733" name="Picture 14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>
            <a:spLocks noChangeArrowheads="1"/>
          </p:cNvSpPr>
          <p:nvPr>
            <p:ph type="body" idx="1"/>
          </p:nvPr>
        </p:nvSpPr>
        <p:spPr>
          <a:xfrm>
            <a:off x="584200" y="981075"/>
            <a:ext cx="8772525" cy="5578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smtClean="0">
                <a:solidFill>
                  <a:srgbClr val="272E36"/>
                </a:solidFill>
              </a:rPr>
              <a:t>    </a:t>
            </a:r>
            <a:r>
              <a:rPr lang="zh-CN" altLang="en-US" sz="3200" smtClean="0">
                <a:solidFill>
                  <a:srgbClr val="272E36"/>
                </a:solidFill>
                <a:ea typeface="黑体" pitchFamily="2" charset="-122"/>
              </a:rPr>
              <a:t>一、万方医学网镜像数据库介绍</a:t>
            </a:r>
            <a:endParaRPr lang="zh-CN" altLang="en-US" sz="3200" smtClean="0">
              <a:solidFill>
                <a:srgbClr val="133563"/>
              </a:solidFill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320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ea typeface="黑体" pitchFamily="2" charset="-122"/>
              </a:rPr>
              <a:t>资源：收录了中文医药期刊论文、医药学位论文、医药会议论文、医药专利、医药标准、医药成果等各类信息资源。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ea typeface="黑体" pitchFamily="2" charset="-122"/>
              </a:rPr>
              <a:t>功能：提供检索、快捷浏览等多种人性化的信息揭示方式，同时，还提供</a:t>
            </a:r>
            <a:r>
              <a:rPr lang="zh-CN" altLang="en-US" sz="2400" smtClean="0">
                <a:solidFill>
                  <a:srgbClr val="FF0000"/>
                </a:solidFill>
                <a:ea typeface="黑体" pitchFamily="2" charset="-122"/>
              </a:rPr>
              <a:t>中华医学会</a:t>
            </a:r>
            <a:r>
              <a:rPr lang="zh-CN" altLang="en-US" sz="2400" smtClean="0">
                <a:ea typeface="黑体" pitchFamily="2" charset="-122"/>
              </a:rPr>
              <a:t>期刊论文的专属导航与检索功能。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ea typeface="黑体" pitchFamily="2" charset="-122"/>
              </a:rPr>
              <a:t>覆盖：为医学院校、科研等机构提供科研支持、学习交流支持服务，为政府医学卫生部门、医疗卫生企事业单位提供决策支持所需的信息资源。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ea typeface="黑体" pitchFamily="2" charset="-122"/>
              </a:rPr>
              <a:t>保障：多学科的医学信息资源、多样化的情报研究服务方法，提供了快捷的信息服务和信息资源保障。</a:t>
            </a:r>
            <a:endParaRPr lang="zh-CN" altLang="en-US" sz="2400" b="0" smtClean="0">
              <a:solidFill>
                <a:schemeClr val="tx1"/>
              </a:solidFill>
            </a:endParaRPr>
          </a:p>
        </p:txBody>
      </p:sp>
      <p:pic>
        <p:nvPicPr>
          <p:cNvPr id="4099" name="Picture 4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DOCUME~1\ADMINI~1\LOCALS~1\Temp\SM5F{$C823YE(]Z]{MD8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25538"/>
            <a:ext cx="9204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矩形 3"/>
          <p:cNvSpPr>
            <a:spLocks noChangeArrowheads="1"/>
          </p:cNvSpPr>
          <p:nvPr/>
        </p:nvSpPr>
        <p:spPr bwMode="auto">
          <a:xfrm>
            <a:off x="193675" y="2492375"/>
            <a:ext cx="7724775" cy="7191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1748" name="矩形 4"/>
          <p:cNvSpPr>
            <a:spLocks noChangeArrowheads="1"/>
          </p:cNvSpPr>
          <p:nvPr/>
        </p:nvSpPr>
        <p:spPr bwMode="auto">
          <a:xfrm>
            <a:off x="193675" y="3213100"/>
            <a:ext cx="7724775" cy="25923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1749" name="矩形 5"/>
          <p:cNvSpPr>
            <a:spLocks noChangeArrowheads="1"/>
          </p:cNvSpPr>
          <p:nvPr/>
        </p:nvSpPr>
        <p:spPr bwMode="auto">
          <a:xfrm>
            <a:off x="193675" y="5805488"/>
            <a:ext cx="7724775" cy="7207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1750" name="矩形 6"/>
          <p:cNvSpPr>
            <a:spLocks noChangeArrowheads="1"/>
          </p:cNvSpPr>
          <p:nvPr/>
        </p:nvSpPr>
        <p:spPr bwMode="auto">
          <a:xfrm>
            <a:off x="7918450" y="2852738"/>
            <a:ext cx="1558925" cy="3168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303838" y="2420938"/>
            <a:ext cx="1716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5773738" y="3933825"/>
            <a:ext cx="1714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753" name="TextBox 9"/>
          <p:cNvSpPr txBox="1">
            <a:spLocks noChangeArrowheads="1"/>
          </p:cNvSpPr>
          <p:nvPr/>
        </p:nvSpPr>
        <p:spPr bwMode="auto">
          <a:xfrm>
            <a:off x="6240463" y="5734050"/>
            <a:ext cx="1717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754" name="TextBox 10"/>
          <p:cNvSpPr txBox="1">
            <a:spLocks noChangeArrowheads="1"/>
          </p:cNvSpPr>
          <p:nvPr/>
        </p:nvSpPr>
        <p:spPr bwMode="auto">
          <a:xfrm>
            <a:off x="8269288" y="4941888"/>
            <a:ext cx="109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5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755" name="Text Box 5"/>
          <p:cNvSpPr txBox="1">
            <a:spLocks noChangeArrowheads="1"/>
          </p:cNvSpPr>
          <p:nvPr/>
        </p:nvSpPr>
        <p:spPr bwMode="auto">
          <a:xfrm>
            <a:off x="1600200" y="620713"/>
            <a:ext cx="6394450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）检索结果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单篇文献详情页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4953000" y="4292600"/>
            <a:ext cx="4211638" cy="631825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/>
              <a:t>D </a:t>
            </a:r>
            <a:r>
              <a:rPr lang="zh-CN" altLang="en-US" sz="1800" b="1"/>
              <a:t>相关链接</a:t>
            </a:r>
          </a:p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/>
              <a:t>提供相关专家、相关机构的链接。</a:t>
            </a:r>
          </a:p>
        </p:txBody>
      </p:sp>
      <p:pic>
        <p:nvPicPr>
          <p:cNvPr id="31757" name="Picture 14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 descr="C:\DOCUME~1\ADMINI~1\LOCALS~1\Temp\NZLHP]B]7YQATVPCF@B9850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836613"/>
            <a:ext cx="9126538" cy="5341937"/>
          </a:xfrm>
          <a:noFill/>
        </p:spPr>
      </p:pic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314700" y="836613"/>
            <a:ext cx="3665538" cy="3603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pic>
        <p:nvPicPr>
          <p:cNvPr id="91139" name="Picture 3" descr="C:\DOCUME~1\ADMINI~1\LOCALS~1\Temp\W%WFV%P1%U}YDSER_)8PX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68413"/>
            <a:ext cx="9126538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708025" y="6207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）高级检索</a:t>
            </a:r>
          </a:p>
        </p:txBody>
      </p:sp>
      <p:pic>
        <p:nvPicPr>
          <p:cNvPr id="33795" name="Picture 1" descr="C:\DOCUME~1\ADMINI~1\LOCALS~1\Temp\)}C7V{JOW}J~1E(}JJEOK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196975"/>
            <a:ext cx="517683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329113" y="2133600"/>
            <a:ext cx="354012" cy="2619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92162" name="Picture 2" descr="C:\DOCUME~1\ADMINI~1\LOCALS~1\Temp\15FUUOF_3%5M1RVJCY57B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913" y="2420938"/>
            <a:ext cx="64579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箭头连接符 7"/>
          <p:cNvCxnSpPr>
            <a:cxnSpLocks noChangeShapeType="1"/>
          </p:cNvCxnSpPr>
          <p:nvPr/>
        </p:nvCxnSpPr>
        <p:spPr bwMode="auto">
          <a:xfrm rot="16200000" flipH="1">
            <a:off x="4211638" y="2565400"/>
            <a:ext cx="433388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938588" y="3213100"/>
            <a:ext cx="2965450" cy="46513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33800" name="Picture 9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图片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412875"/>
            <a:ext cx="40354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520825" y="765175"/>
            <a:ext cx="67087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）高级检索</a:t>
            </a:r>
          </a:p>
        </p:txBody>
      </p:sp>
      <p:pic>
        <p:nvPicPr>
          <p:cNvPr id="65539" name="图片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5213" y="1484313"/>
            <a:ext cx="4529137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2575" y="3494088"/>
            <a:ext cx="4033838" cy="2559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高级检索：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latin typeface="华文细黑" pitchFamily="2" charset="-122"/>
                <a:ea typeface="华文细黑" pitchFamily="2" charset="-122"/>
              </a:rPr>
              <a:t>	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包含字段：标题中包含、作者中包含、来自、关键词中包含、摘要中包含、发表，出版日期、文献类型、被引用次数、有无全文、排序、每页显示等字段。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83150" y="3624263"/>
            <a:ext cx="4032250" cy="1733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经典检索：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>
                <a:latin typeface="华文细黑" pitchFamily="2" charset="-122"/>
                <a:ea typeface="华文细黑" pitchFamily="2" charset="-122"/>
              </a:rPr>
              <a:t>	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可以通过设置标题、作者、作者单位、中图分类、关键词、摘要等字段，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个检索词组合检索。</a:t>
            </a:r>
          </a:p>
        </p:txBody>
      </p:sp>
      <p:pic>
        <p:nvPicPr>
          <p:cNvPr id="65540" name="图片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12875"/>
            <a:ext cx="7880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0450" y="5127625"/>
            <a:ext cx="6934200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专业检索：</a:t>
            </a:r>
            <a:endParaRPr lang="zh-CN" altLang="en-US" sz="1800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800" b="1">
                <a:latin typeface="华文细黑" pitchFamily="2" charset="-122"/>
                <a:ea typeface="华文细黑" pitchFamily="2" charset="-122"/>
              </a:rPr>
              <a:t>	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可以输入检索表达式进行检索。</a:t>
            </a:r>
          </a:p>
        </p:txBody>
      </p:sp>
      <p:pic>
        <p:nvPicPr>
          <p:cNvPr id="34825" name="Picture 10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DOCUME~1\ADMINI~1\LOCALS~1\Temp\M%RX~TF[35Q{{]G_Z6NZ%]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196975"/>
            <a:ext cx="6096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833563" y="765175"/>
            <a:ext cx="67087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）高级检索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检索演示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63663" y="1989138"/>
            <a:ext cx="1911350" cy="5873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41363" y="3357563"/>
            <a:ext cx="3962400" cy="12414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2301875" y="4652963"/>
            <a:ext cx="495300" cy="3937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cxnSp>
        <p:nvCxnSpPr>
          <p:cNvPr id="8" name="直接箭头连接符 7"/>
          <p:cNvCxnSpPr>
            <a:cxnSpLocks noChangeShapeType="1"/>
          </p:cNvCxnSpPr>
          <p:nvPr/>
        </p:nvCxnSpPr>
        <p:spPr bwMode="auto">
          <a:xfrm flipV="1">
            <a:off x="2627313" y="4724400"/>
            <a:ext cx="719137" cy="28892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66562" name="Picture 2" descr="C:\DOCUME~1\ADMINI~1\LOCALS~1\Temp\I~NH_RRDS}V3D{JMQEV8Z%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7438" y="1268413"/>
            <a:ext cx="60071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591300" y="2781300"/>
            <a:ext cx="1911350" cy="6540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35850" name="Picture 11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41363" y="692150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）医药期刊导航</a:t>
            </a:r>
          </a:p>
        </p:txBody>
      </p:sp>
      <p:pic>
        <p:nvPicPr>
          <p:cNvPr id="36867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268413"/>
            <a:ext cx="54784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144713" y="1268413"/>
            <a:ext cx="425450" cy="3333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5" name="图片 4" descr="学术期刊 · 万方数据知识服务平台镜像版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268413"/>
            <a:ext cx="64389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>
            <a:cxnSpLocks noChangeShapeType="1"/>
          </p:cNvCxnSpPr>
          <p:nvPr/>
        </p:nvCxnSpPr>
        <p:spPr bwMode="auto">
          <a:xfrm>
            <a:off x="2484438" y="1412875"/>
            <a:ext cx="1223962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94163" y="1628775"/>
            <a:ext cx="5022850" cy="5222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94163" y="2133600"/>
            <a:ext cx="3827462" cy="37099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918450" y="2133600"/>
            <a:ext cx="1246188" cy="367188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094163" y="1484313"/>
            <a:ext cx="8588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875" name="TextBox 3"/>
          <p:cNvSpPr txBox="1">
            <a:spLocks noChangeArrowheads="1"/>
          </p:cNvSpPr>
          <p:nvPr/>
        </p:nvSpPr>
        <p:spPr bwMode="auto">
          <a:xfrm>
            <a:off x="6438900" y="3689350"/>
            <a:ext cx="15589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4900">
              <a:solidFill>
                <a:srgbClr val="FF0000"/>
              </a:solidFill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746875" y="3716338"/>
            <a:ext cx="124618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8542338" y="3716338"/>
            <a:ext cx="6223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7475" y="3860800"/>
            <a:ext cx="3775075" cy="2613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b="1">
                <a:latin typeface="华文细黑" pitchFamily="2" charset="-122"/>
                <a:ea typeface="华文细黑" pitchFamily="2" charset="-122"/>
              </a:rPr>
              <a:t>说明：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华文细黑" pitchFamily="2" charset="-122"/>
                <a:ea typeface="华文细黑" pitchFamily="2" charset="-122"/>
              </a:rPr>
              <a:t>A  </a:t>
            </a:r>
            <a:r>
              <a:rPr lang="zh-CN" altLang="en-US" b="1">
                <a:latin typeface="华文细黑" pitchFamily="2" charset="-122"/>
                <a:ea typeface="华文细黑" pitchFamily="2" charset="-122"/>
              </a:rPr>
              <a:t>期刊检索：</a:t>
            </a:r>
            <a:endParaRPr lang="zh-CN" altLang="en-US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     可检索期刊或检索期刊论文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华文细黑" pitchFamily="2" charset="-122"/>
                <a:ea typeface="华文细黑" pitchFamily="2" charset="-122"/>
              </a:rPr>
              <a:t>B  </a:t>
            </a:r>
            <a:r>
              <a:rPr lang="zh-CN" altLang="en-US" b="1">
                <a:latin typeface="华文细黑" pitchFamily="2" charset="-122"/>
                <a:ea typeface="华文细黑" pitchFamily="2" charset="-122"/>
              </a:rPr>
              <a:t>导航：</a:t>
            </a:r>
            <a:endParaRPr lang="zh-CN" altLang="en-US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）学科分类导航：划分为医药卫生和其他学科，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）地区分类导航：根据省份划分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）刊名首字母导航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>
                <a:latin typeface="华文细黑" pitchFamily="2" charset="-122"/>
                <a:ea typeface="华文细黑" pitchFamily="2" charset="-122"/>
              </a:rPr>
              <a:t>C  </a:t>
            </a:r>
            <a:r>
              <a:rPr lang="zh-CN" altLang="en-US" b="1">
                <a:latin typeface="华文细黑" pitchFamily="2" charset="-122"/>
                <a:ea typeface="华文细黑" pitchFamily="2" charset="-122"/>
              </a:rPr>
              <a:t>期刊推荐</a:t>
            </a:r>
            <a:r>
              <a:rPr lang="en-US" altLang="zh-CN" b="1">
                <a:latin typeface="华文细黑" pitchFamily="2" charset="-122"/>
                <a:ea typeface="华文细黑" pitchFamily="2" charset="-122"/>
              </a:rPr>
              <a:t>:</a:t>
            </a:r>
            <a:endParaRPr lang="en-US" altLang="zh-CN">
              <a:latin typeface="华文细黑" pitchFamily="2" charset="-122"/>
              <a:ea typeface="华文细黑" pitchFamily="2" charset="-122"/>
            </a:endParaRP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）期刊推荐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2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）中华医学会期刊推荐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>
                <a:latin typeface="华文细黑" pitchFamily="2" charset="-122"/>
                <a:ea typeface="华文细黑" pitchFamily="2" charset="-122"/>
              </a:rPr>
              <a:t>（</a:t>
            </a:r>
            <a:r>
              <a:rPr lang="en-US" altLang="zh-CN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>
                <a:latin typeface="华文细黑" pitchFamily="2" charset="-122"/>
                <a:ea typeface="华文细黑" pitchFamily="2" charset="-122"/>
              </a:rPr>
              <a:t>）中国医师协会期刊推荐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6879" name="Picture 16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708025" y="765175"/>
            <a:ext cx="8207375" cy="51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4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4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）医药期刊导航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584200" y="1052513"/>
            <a:ext cx="88265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进入医药期刊导航页面，可以通过两种方式查找您所需要的刊物。</a:t>
            </a: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A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：在检索区选择“刊名检索”，点击“检索”按钮，直接检索。</a:t>
            </a:r>
          </a:p>
        </p:txBody>
      </p:sp>
      <p:pic>
        <p:nvPicPr>
          <p:cNvPr id="37892" name="Picture 1" descr="C:\DOCUME~1\ADMINI~1\LOCALS~1\Temp\X@TQYEIKY]R1$95L[(Y$18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989138"/>
            <a:ext cx="891063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4641850" y="2781300"/>
            <a:ext cx="779463" cy="3921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44038" name="Picture 2" descr="C:\DOCUME~1\ADMINI~1\LOCALS~1\Temp\O]14]C}6TVNSBA)P5K{9M)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675" y="4149725"/>
            <a:ext cx="44767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右箭头 6"/>
          <p:cNvSpPr>
            <a:spLocks noChangeArrowheads="1"/>
          </p:cNvSpPr>
          <p:nvPr/>
        </p:nvSpPr>
        <p:spPr bwMode="auto">
          <a:xfrm>
            <a:off x="3860800" y="5229225"/>
            <a:ext cx="1276350" cy="392113"/>
          </a:xfrm>
          <a:prstGeom prst="rightArrow">
            <a:avLst>
              <a:gd name="adj1" fmla="val 50000"/>
              <a:gd name="adj2" fmla="val 54191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>
              <a:solidFill>
                <a:srgbClr val="000000"/>
              </a:solidFill>
            </a:endParaRPr>
          </a:p>
        </p:txBody>
      </p:sp>
      <p:pic>
        <p:nvPicPr>
          <p:cNvPr id="44040" name="Picture 3" descr="C:\DOCUME~1\ADMINI~1\LOCALS~1\Temp\)C8ROL@9]JS``8I~}[KD_5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4221163"/>
            <a:ext cx="438785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84200" y="3213100"/>
            <a:ext cx="87677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/>
              <a:t>B</a:t>
            </a:r>
            <a:r>
              <a:rPr lang="zh-CN" altLang="en-US" sz="1800"/>
              <a:t>：通过学科分类导航、地区导航、刊名首字母导航等逐级缩小浏览范围，最终</a:t>
            </a: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/>
              <a:t>     找到需要的刊物。</a:t>
            </a:r>
          </a:p>
        </p:txBody>
      </p:sp>
      <p:pic>
        <p:nvPicPr>
          <p:cNvPr id="37898" name="Picture 11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04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08025" y="706438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）医药期刊导航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医药期刊列表页</a:t>
            </a:r>
          </a:p>
        </p:txBody>
      </p:sp>
      <p:pic>
        <p:nvPicPr>
          <p:cNvPr id="38915" name="Picture 1" descr="C:\DOCUME~1\ADMINI~1\LOCALS~1\Temp\6UV`7QXPVLVZ``(8)P8FK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41438"/>
            <a:ext cx="6510338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6" name="Group 16"/>
          <p:cNvGrpSpPr>
            <a:grpSpLocks/>
          </p:cNvGrpSpPr>
          <p:nvPr/>
        </p:nvGrpSpPr>
        <p:grpSpPr bwMode="auto">
          <a:xfrm>
            <a:off x="1600200" y="2060575"/>
            <a:ext cx="6438900" cy="4443413"/>
            <a:chOff x="0" y="1020"/>
            <a:chExt cx="4128" cy="3085"/>
          </a:xfrm>
        </p:grpSpPr>
        <p:sp>
          <p:nvSpPr>
            <p:cNvPr id="38922" name="矩形 3"/>
            <p:cNvSpPr>
              <a:spLocks noChangeArrowheads="1"/>
            </p:cNvSpPr>
            <p:nvPr/>
          </p:nvSpPr>
          <p:spPr bwMode="auto">
            <a:xfrm>
              <a:off x="544" y="1111"/>
              <a:ext cx="3584" cy="454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zh-CN" sz="1600"/>
            </a:p>
          </p:txBody>
        </p:sp>
        <p:sp>
          <p:nvSpPr>
            <p:cNvPr id="38923" name="矩形 4"/>
            <p:cNvSpPr>
              <a:spLocks noChangeArrowheads="1"/>
            </p:cNvSpPr>
            <p:nvPr/>
          </p:nvSpPr>
          <p:spPr bwMode="auto">
            <a:xfrm>
              <a:off x="0" y="1020"/>
              <a:ext cx="544" cy="862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zh-CN" sz="1600"/>
            </a:p>
          </p:txBody>
        </p:sp>
        <p:sp>
          <p:nvSpPr>
            <p:cNvPr id="38924" name="矩形 5"/>
            <p:cNvSpPr>
              <a:spLocks noChangeArrowheads="1"/>
            </p:cNvSpPr>
            <p:nvPr/>
          </p:nvSpPr>
          <p:spPr bwMode="auto">
            <a:xfrm>
              <a:off x="544" y="1565"/>
              <a:ext cx="3584" cy="2540"/>
            </a:xfrm>
            <a:prstGeom prst="rect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zh-CN" altLang="zh-CN" sz="1600"/>
            </a:p>
          </p:txBody>
        </p:sp>
        <p:sp>
          <p:nvSpPr>
            <p:cNvPr id="38925" name="TextBox 3"/>
            <p:cNvSpPr txBox="1">
              <a:spLocks noChangeArrowheads="1"/>
            </p:cNvSpPr>
            <p:nvPr/>
          </p:nvSpPr>
          <p:spPr bwMode="auto">
            <a:xfrm>
              <a:off x="0" y="1383"/>
              <a:ext cx="49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49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38926" name="TextBox 3"/>
            <p:cNvSpPr txBox="1">
              <a:spLocks noChangeArrowheads="1"/>
            </p:cNvSpPr>
            <p:nvPr/>
          </p:nvSpPr>
          <p:spPr bwMode="auto">
            <a:xfrm>
              <a:off x="3447" y="1066"/>
              <a:ext cx="49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49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8927" name="TextBox 3"/>
            <p:cNvSpPr txBox="1">
              <a:spLocks noChangeArrowheads="1"/>
            </p:cNvSpPr>
            <p:nvPr/>
          </p:nvSpPr>
          <p:spPr bwMode="auto">
            <a:xfrm>
              <a:off x="2449" y="3197"/>
              <a:ext cx="49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 algn="l" defTabSz="828675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49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3675" y="4076700"/>
            <a:ext cx="201771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地区与刊名首字母导航与学科导航功能与设计类似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93675" y="3429000"/>
            <a:ext cx="4213225" cy="565150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A </a:t>
            </a:r>
            <a:r>
              <a:rPr lang="zh-CN" altLang="en-US" sz="1600" b="1"/>
              <a:t>学科导航：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可以重新选择学科，医药卫生和其他学科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954588" y="2924175"/>
            <a:ext cx="4757737" cy="792163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B </a:t>
            </a:r>
            <a:r>
              <a:rPr lang="zh-CN" altLang="en-US" sz="1600" b="1"/>
              <a:t>子学科导航：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提供各子学科期刊数统计，点击可以进入相应学科期刊列表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7429500" y="4213225"/>
            <a:ext cx="2122488" cy="1473200"/>
          </a:xfrm>
          <a:prstGeom prst="rect">
            <a:avLst/>
          </a:prstGeom>
          <a:solidFill>
            <a:schemeClr val="bg1"/>
          </a:solidFill>
          <a:ln w="28575">
            <a:solidFill>
              <a:srgbClr val="3366CC"/>
            </a:solidFill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C </a:t>
            </a:r>
            <a:r>
              <a:rPr lang="zh-CN" altLang="en-US" sz="1600" b="1"/>
              <a:t>期刊列表：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1</a:t>
            </a:r>
            <a:r>
              <a:rPr lang="zh-CN" altLang="en-US" sz="1600"/>
              <a:t>）可选择只显示核心期刊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（</a:t>
            </a:r>
            <a:r>
              <a:rPr lang="en-US" altLang="zh-CN" sz="1600"/>
              <a:t>2</a:t>
            </a:r>
            <a:r>
              <a:rPr lang="zh-CN" altLang="en-US" sz="1600"/>
              <a:t>）期刊列表：提供期刊列表和</a:t>
            </a:r>
            <a:r>
              <a:rPr lang="en-US" altLang="zh-CN" sz="1600"/>
              <a:t>RSS</a:t>
            </a:r>
            <a:r>
              <a:rPr lang="zh-CN" altLang="en-US" sz="1600"/>
              <a:t>订阅信息</a:t>
            </a:r>
          </a:p>
        </p:txBody>
      </p:sp>
      <p:pic>
        <p:nvPicPr>
          <p:cNvPr id="38921" name="Picture 16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069" grpId="0" animBg="1"/>
      <p:bldP spid="45069" grpId="1" animBg="1"/>
      <p:bldP spid="45070" grpId="0" animBg="1"/>
      <p:bldP spid="45070" grpId="1" animBg="1"/>
      <p:bldP spid="45071" grpId="0" animBg="1"/>
      <p:bldP spid="45071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741363" y="6207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）医药期刊导航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医药期刊详情页</a:t>
            </a:r>
          </a:p>
        </p:txBody>
      </p:sp>
      <p:pic>
        <p:nvPicPr>
          <p:cNvPr id="39939" name="Picture 1" descr="C:\DOCUME~1\ADMINI~1\LOCALS~1\Temp\}T7%ZO0SPX{VW[N8YTZ8C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450" y="1341438"/>
            <a:ext cx="647382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6202363" y="1268413"/>
            <a:ext cx="2898775" cy="782637"/>
          </a:xfrm>
          <a:prstGeom prst="wedgeRoundRectCallout">
            <a:avLst>
              <a:gd name="adj1" fmla="val -114292"/>
              <a:gd name="adj2" fmla="val 5365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/>
              <a:t>期刊简介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    </a:t>
            </a:r>
            <a:r>
              <a:rPr lang="zh-CN" altLang="en-US"/>
              <a:t>包括期刊中英文名称和期刊简介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6591300" y="3284538"/>
            <a:ext cx="2051050" cy="711200"/>
          </a:xfrm>
          <a:prstGeom prst="wedgeRoundRectCallout">
            <a:avLst>
              <a:gd name="adj1" fmla="val -86407"/>
              <a:gd name="adj2" fmla="val -54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/>
              <a:t>刊内搜索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可以在该刊内搜索文献</a:t>
            </a:r>
          </a:p>
        </p:txBody>
      </p:sp>
      <p:sp>
        <p:nvSpPr>
          <p:cNvPr id="46101" name="AutoShape 21"/>
          <p:cNvSpPr>
            <a:spLocks noChangeArrowheads="1"/>
          </p:cNvSpPr>
          <p:nvPr/>
        </p:nvSpPr>
        <p:spPr bwMode="auto">
          <a:xfrm>
            <a:off x="6369050" y="4670425"/>
            <a:ext cx="3325813" cy="1711325"/>
          </a:xfrm>
          <a:prstGeom prst="wedgeRoundRectCallout">
            <a:avLst>
              <a:gd name="adj1" fmla="val -69338"/>
              <a:gd name="adj2" fmla="val -9536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600" b="1"/>
              <a:t>C</a:t>
            </a:r>
            <a:r>
              <a:rPr lang="zh-CN" altLang="en-US" sz="1600" b="1"/>
              <a:t>最新期刊目录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）目前期刊：显示当前目录所属期刊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）上一期：进入上一期期刊目录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）期刊目录：包括文献序号、文献标题、</a:t>
            </a:r>
            <a:r>
              <a:rPr lang="en-US" altLang="zh-CN"/>
              <a:t>PDF</a:t>
            </a:r>
            <a:r>
              <a:rPr lang="zh-CN" altLang="en-US"/>
              <a:t>下载标识和作者</a:t>
            </a:r>
          </a:p>
        </p:txBody>
      </p:sp>
      <p:sp>
        <p:nvSpPr>
          <p:cNvPr id="46102" name="AutoShape 22"/>
          <p:cNvSpPr>
            <a:spLocks noChangeArrowheads="1"/>
          </p:cNvSpPr>
          <p:nvPr/>
        </p:nvSpPr>
        <p:spPr bwMode="auto">
          <a:xfrm>
            <a:off x="193675" y="3357563"/>
            <a:ext cx="2070100" cy="3024187"/>
          </a:xfrm>
          <a:prstGeom prst="wedgeRoundRectCallout">
            <a:avLst>
              <a:gd name="adj1" fmla="val 66958"/>
              <a:gd name="adj2" fmla="val -5267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/>
              <a:t>期刊信息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）期刊封面：包括期刊封面图片、出版周期和期刊大小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）期刊信息：包括期刊主管单位、办单位、主编、</a:t>
            </a:r>
            <a:r>
              <a:rPr lang="en-US" altLang="zh-CN"/>
              <a:t>ISSN</a:t>
            </a:r>
            <a:r>
              <a:rPr lang="zh-CN" altLang="en-US"/>
              <a:t>、</a:t>
            </a:r>
            <a:r>
              <a:rPr lang="en-US" altLang="zh-CN"/>
              <a:t>CN</a:t>
            </a:r>
            <a:r>
              <a:rPr lang="zh-CN" altLang="en-US"/>
              <a:t>、地址、邮政编码、电话、</a:t>
            </a:r>
            <a:r>
              <a:rPr lang="en-US" altLang="zh-CN"/>
              <a:t>Email</a:t>
            </a:r>
            <a:r>
              <a:rPr lang="zh-CN" altLang="en-US"/>
              <a:t>、网址等信息</a:t>
            </a:r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）主要栏目：包括期刊的主要栏目</a:t>
            </a:r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>
            <a:off x="5030788" y="2276475"/>
            <a:ext cx="2051050" cy="784225"/>
          </a:xfrm>
          <a:prstGeom prst="wedgeRoundRectCallout">
            <a:avLst>
              <a:gd name="adj1" fmla="val 68329"/>
              <a:gd name="adj2" fmla="val 588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/>
              <a:t>收录汇总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/>
              <a:t>       </a:t>
            </a:r>
            <a:r>
              <a:rPr lang="zh-CN" altLang="en-US"/>
              <a:t>提供期刊各年各期的链接</a:t>
            </a:r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4017963" y="5157788"/>
            <a:ext cx="2184400" cy="576262"/>
          </a:xfrm>
          <a:prstGeom prst="wedgeRoundRectCallout">
            <a:avLst>
              <a:gd name="adj1" fmla="val 54644"/>
              <a:gd name="adj2" fmla="val -8498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 b="1"/>
              <a:t>同类期刊</a:t>
            </a:r>
            <a:endParaRPr lang="zh-CN" altLang="en-US" sz="1600"/>
          </a:p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/>
              <a:t>提供同类期刊链接</a:t>
            </a:r>
          </a:p>
        </p:txBody>
      </p:sp>
      <p:pic>
        <p:nvPicPr>
          <p:cNvPr id="39946" name="Picture 11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 animBg="1"/>
      <p:bldP spid="46098" grpId="1" animBg="1"/>
      <p:bldP spid="46100" grpId="0" animBg="1"/>
      <p:bldP spid="46100" grpId="1" animBg="1"/>
      <p:bldP spid="46101" grpId="0" animBg="1"/>
      <p:bldP spid="46101" grpId="1" animBg="1"/>
      <p:bldP spid="46102" grpId="0" animBg="1"/>
      <p:bldP spid="46102" grpId="1" animBg="1"/>
      <p:bldP spid="46103" grpId="0" animBg="1"/>
      <p:bldP spid="46103" grpId="1" animBg="1"/>
      <p:bldP spid="461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708025" y="620713"/>
            <a:ext cx="8207375" cy="58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）医药期刊导航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检索演示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428625" y="1125538"/>
            <a:ext cx="87741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以查找</a:t>
            </a:r>
            <a:r>
              <a:rPr lang="en-US" altLang="zh-CN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中华医学杂志</a:t>
            </a:r>
            <a:r>
              <a:rPr lang="en-US" altLang="zh-CN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为例：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180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1. 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您可以在检索框填入“中华医学杂志”进行检索</a:t>
            </a:r>
          </a:p>
        </p:txBody>
      </p:sp>
      <p:pic>
        <p:nvPicPr>
          <p:cNvPr id="4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773238"/>
            <a:ext cx="53594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66925" y="1773238"/>
            <a:ext cx="425450" cy="2619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cxnSp>
        <p:nvCxnSpPr>
          <p:cNvPr id="6" name="直接箭头连接符 5"/>
          <p:cNvCxnSpPr>
            <a:cxnSpLocks noChangeShapeType="1"/>
          </p:cNvCxnSpPr>
          <p:nvPr/>
        </p:nvCxnSpPr>
        <p:spPr bwMode="auto">
          <a:xfrm>
            <a:off x="2555875" y="2205038"/>
            <a:ext cx="1225550" cy="5762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87041" name="Picture 1" descr="C:\DOCUME~1\ADMINI~1\LOCALS~1\Temp\SX[3M({D}4FNX06``A906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3" y="1730375"/>
            <a:ext cx="544830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78450" y="1927225"/>
            <a:ext cx="2546350" cy="58737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87042" name="Picture 2" descr="C:\DOCUME~1\ADMINI~1\LOCALS~1\Temp\2~ZFT{RUI_8$]3$[TTB$Y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773238"/>
            <a:ext cx="5999163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 flipV="1">
            <a:off x="2690813" y="2781300"/>
            <a:ext cx="2051050" cy="2143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rot="10800000"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87043" name="Picture 3" descr="C:\DOCUME~1\ADMINI~1\LOCALS~1\Temp\9_){_XC3}`HKA0L({E]EN8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773238"/>
            <a:ext cx="6707188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3" descr="图片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634959" y="1311895"/>
          <a:ext cx="8604393" cy="484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3" name="Picture 4" descr="图片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425450" y="685800"/>
            <a:ext cx="87741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以查找</a:t>
            </a:r>
            <a:r>
              <a:rPr lang="en-US" altLang="zh-CN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《</a:t>
            </a:r>
            <a:r>
              <a:rPr lang="zh-CN" altLang="en-US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中华医学杂志</a:t>
            </a:r>
            <a:r>
              <a:rPr lang="en-US" altLang="zh-CN" sz="1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》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为例：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/>
            </a:r>
            <a:br>
              <a:rPr lang="zh-CN" altLang="en-US" sz="180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2. 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您还可以在学科分类导航中选择医药卫生总论</a:t>
            </a:r>
          </a:p>
        </p:txBody>
      </p:sp>
      <p:pic>
        <p:nvPicPr>
          <p:cNvPr id="4" name="Picture 1" descr="C:\DOCUME~1\ADMINI~1\LOCALS~1\Temp\($XGKYFC26`4ZGT9TBTV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3175"/>
            <a:ext cx="547687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51050" y="1338263"/>
            <a:ext cx="425450" cy="2619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cxnSp>
        <p:nvCxnSpPr>
          <p:cNvPr id="6" name="直接箭头连接符 5"/>
          <p:cNvCxnSpPr>
            <a:cxnSpLocks noChangeShapeType="1"/>
          </p:cNvCxnSpPr>
          <p:nvPr/>
        </p:nvCxnSpPr>
        <p:spPr bwMode="auto">
          <a:xfrm>
            <a:off x="2519363" y="1763713"/>
            <a:ext cx="1225550" cy="57626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88065" name="Picture 1" descr="C:\DOCUME~1\ADMINI~1\LOCALS~1\Temp\@F2@4]7_F@D~E)3YK`D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1263" y="1600200"/>
            <a:ext cx="55737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19525" y="3951288"/>
            <a:ext cx="708025" cy="26193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88066" name="Picture 2" descr="C:\DOCUME~1\ADMINI~1\LOCALS~1\Temp\YO[OFEJ8YGIU05K0BNPZZK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138" y="1273175"/>
            <a:ext cx="9350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8561388" y="2514600"/>
            <a:ext cx="919162" cy="3270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1627188" y="2382838"/>
            <a:ext cx="1201737" cy="4587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97250" y="2382838"/>
            <a:ext cx="47386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600">
                <a:solidFill>
                  <a:srgbClr val="FF0000"/>
                </a:solidFill>
              </a:rPr>
              <a:t>导航下医药卫生总论期刊有</a:t>
            </a:r>
            <a:r>
              <a:rPr lang="en-US" altLang="zh-CN" sz="1600">
                <a:solidFill>
                  <a:srgbClr val="FF0000"/>
                </a:solidFill>
              </a:rPr>
              <a:t>126</a:t>
            </a:r>
            <a:r>
              <a:rPr lang="zh-CN" altLang="en-US" sz="1600">
                <a:solidFill>
                  <a:srgbClr val="FF0000"/>
                </a:solidFill>
              </a:rPr>
              <a:t>种，可利用“只显示核心刊”的功能进行期刊的筛选</a:t>
            </a:r>
          </a:p>
        </p:txBody>
      </p:sp>
      <p:pic>
        <p:nvPicPr>
          <p:cNvPr id="88067" name="Picture 3" descr="C:\DOCUME~1\ADMINI~1\LOCALS~1\Temp\@371)T7U(`(ZSOWMUV(S4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138" y="1338263"/>
            <a:ext cx="936148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173538" y="4930775"/>
            <a:ext cx="1274762" cy="39211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420100" y="4475163"/>
            <a:ext cx="1274763" cy="457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41999" name="Picture 16" descr="图片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906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708025" y="765175"/>
            <a:ext cx="8207375" cy="58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spAutoFit/>
          </a:bodyPr>
          <a:lstStyle/>
          <a:p>
            <a:pPr defTabSz="407988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800" b="1">
                <a:solidFill>
                  <a:schemeClr val="hlink"/>
                </a:solidFill>
                <a:latin typeface="黑体" pitchFamily="2" charset="-122"/>
                <a:ea typeface="黑体" pitchFamily="2" charset="-122"/>
              </a:rPr>
              <a:t>）中华医学会期刊导航</a:t>
            </a:r>
          </a:p>
        </p:txBody>
      </p:sp>
      <p:pic>
        <p:nvPicPr>
          <p:cNvPr id="89089" name="Picture 1" descr="C:\DOCUME~1\ADMINI~1\LOCALS~1\Temp\[XDM1PR9R]5VI(]W7[]MO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1325" y="1341438"/>
            <a:ext cx="5449888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316413" y="1404938"/>
            <a:ext cx="3962400" cy="450691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350250" y="1404938"/>
            <a:ext cx="1344613" cy="274320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580188" y="2122488"/>
            <a:ext cx="155575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350250" y="2774950"/>
            <a:ext cx="15557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49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282575" y="1268413"/>
            <a:ext cx="36099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A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中华医学会期刊列表</a:t>
            </a: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提供中华医学会全部</a:t>
            </a:r>
            <a:r>
              <a:rPr lang="en-US" altLang="zh-CN" sz="1800">
                <a:latin typeface="华文细黑" pitchFamily="2" charset="-122"/>
                <a:ea typeface="华文细黑" pitchFamily="2" charset="-122"/>
              </a:rPr>
              <a:t>120</a:t>
            </a: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余种期刊的列表与链接，点击具体期刊可进入该期刊的详细信息页</a:t>
            </a: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800" b="1">
                <a:latin typeface="华文细黑" pitchFamily="2" charset="-122"/>
                <a:ea typeface="华文细黑" pitchFamily="2" charset="-122"/>
              </a:rPr>
              <a:t>B </a:t>
            </a:r>
            <a:r>
              <a:rPr lang="zh-CN" altLang="en-US" sz="1800" b="1">
                <a:latin typeface="华文细黑" pitchFamily="2" charset="-122"/>
                <a:ea typeface="华文细黑" pitchFamily="2" charset="-122"/>
              </a:rPr>
              <a:t>推荐</a:t>
            </a:r>
          </a:p>
          <a:p>
            <a:pPr algn="l" defTabSz="828675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zh-CN" altLang="en-US" sz="1800">
                <a:latin typeface="华文细黑" pitchFamily="2" charset="-122"/>
                <a:ea typeface="华文细黑" pitchFamily="2" charset="-122"/>
              </a:rPr>
              <a:t>提供中华医学会中华系列、中国系列、国际系列期刊的推荐阅读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95875" y="3560763"/>
            <a:ext cx="704850" cy="1952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600"/>
          </a:p>
        </p:txBody>
      </p:sp>
      <p:pic>
        <p:nvPicPr>
          <p:cNvPr id="89090" name="Picture 2" descr="C:\DOCUME~1\ADMINI~1\LOCALS~1\Temp\~37(SV18AKISIBWZ8RDP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163" y="1268413"/>
            <a:ext cx="5589587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2" descr="图片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 animBg="1"/>
      <p:bldP spid="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275" y="946150"/>
            <a:ext cx="8848725" cy="5578475"/>
          </a:xfrm>
        </p:spPr>
        <p:txBody>
          <a:bodyPr/>
          <a:lstStyle/>
          <a:p>
            <a:pPr eaLnBrk="1" hangingPunct="1"/>
            <a:endParaRPr lang="en-US" altLang="zh-CN" sz="2400" smtClean="0"/>
          </a:p>
          <a:p>
            <a:pPr eaLnBrk="1" hangingPunct="1"/>
            <a:r>
              <a:rPr lang="en-US" altLang="zh-CN" sz="2400" smtClean="0"/>
              <a:t>                                 </a:t>
            </a:r>
          </a:p>
          <a:p>
            <a:pPr eaLnBrk="1" hangingPunct="1"/>
            <a:r>
              <a:rPr lang="en-US" altLang="zh-CN" sz="2400" smtClean="0"/>
              <a:t>                               </a:t>
            </a:r>
            <a:r>
              <a:rPr lang="zh-CN" altLang="en-US" sz="4400" smtClean="0"/>
              <a:t>谢谢！</a:t>
            </a:r>
          </a:p>
        </p:txBody>
      </p:sp>
      <p:pic>
        <p:nvPicPr>
          <p:cNvPr id="44035" name="Picture 4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C:\DOCUME~1\ADMINI~1\LOCALS~1\Temp\8C~PQFS@{0%3OJ~J0EC(8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1412875"/>
            <a:ext cx="8772525" cy="507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95350" y="836613"/>
            <a:ext cx="8191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                                      </a:t>
            </a:r>
            <a:r>
              <a:rPr lang="zh-CN" altLang="en-US" sz="2800" b="1">
                <a:solidFill>
                  <a:schemeClr val="hlink"/>
                </a:solidFill>
                <a:ea typeface="华文彩云" pitchFamily="2" charset="-122"/>
              </a:rPr>
              <a:t>万方医学网镜像数据库平台</a:t>
            </a:r>
          </a:p>
        </p:txBody>
      </p:sp>
      <p:pic>
        <p:nvPicPr>
          <p:cNvPr id="6148" name="Picture 5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/>
            <a:r>
              <a:rPr lang="en-US" altLang="zh-CN" sz="2400" smtClean="0"/>
              <a:t>     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61988" y="1989138"/>
            <a:ext cx="7958137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二、万方医学网镜像网数据库特色</a:t>
            </a:r>
            <a:endParaRPr lang="zh-CN" altLang="en-US" sz="2800" b="1">
              <a:solidFill>
                <a:srgbClr val="13356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172" name="Picture 5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>
            <a:spLocks noChangeArrowheads="1"/>
          </p:cNvSpPr>
          <p:nvPr>
            <p:ph type="body" idx="1"/>
          </p:nvPr>
        </p:nvSpPr>
        <p:spPr>
          <a:xfrm>
            <a:off x="584200" y="908050"/>
            <a:ext cx="8772525" cy="5578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400" smtClean="0"/>
              <a:t> </a:t>
            </a:r>
            <a:r>
              <a:rPr lang="zh-CN" altLang="en-US" sz="2400" smtClean="0">
                <a:ea typeface="黑体" pitchFamily="2" charset="-122"/>
              </a:rPr>
              <a:t>多维度知识导航</a:t>
            </a:r>
          </a:p>
          <a:p>
            <a:pPr eaLnBrk="1" hangingPunct="1">
              <a:lnSpc>
                <a:spcPct val="80000"/>
              </a:lnSpc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endParaRPr lang="zh-CN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医药期刊：学科分类导航、地区分类导航、刊名首字母导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                  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中华医学会期刊：中华系列期刊导航、中国系列期刊导航、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                  国际系列期刊导航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医药学位：学科、专业目录导航、地区分类导航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医药会议：会议主办单位导航、各级主办单位导航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医药专利：专利分类导航、专利申请年份导航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医药标准：标准分类导航、标准类型导航、发布时间导航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医药成果：学科分类导航、应用行业分类导航、类别导航、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                  地区分类导航、公布年份导航</a:t>
            </a:r>
          </a:p>
          <a:p>
            <a:pPr eaLnBrk="1" hangingPunct="1">
              <a:lnSpc>
                <a:spcPct val="80000"/>
              </a:lnSpc>
            </a:pPr>
            <a:r>
              <a:rPr lang="zh-CN" altLang="en-US" sz="2400" smtClean="0">
                <a:ea typeface="黑体" pitchFamily="2" charset="-122"/>
              </a:rPr>
              <a:t>法律法规：效力级别导航、内容分类导航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zh-CN" sz="1200" smtClean="0">
              <a:solidFill>
                <a:schemeClr val="tx1"/>
              </a:solidFill>
              <a:ea typeface="黑体" pitchFamily="2" charset="-122"/>
            </a:endParaRPr>
          </a:p>
        </p:txBody>
      </p:sp>
      <p:pic>
        <p:nvPicPr>
          <p:cNvPr id="8195" name="Picture 1" descr="C:\DOCUME~1\ADMINI~1\LOCALS~1\Temp\RT)TU`CW7HBQAQI0XQXL{%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341438"/>
            <a:ext cx="8972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圆角矩形 7"/>
          <p:cNvSpPr>
            <a:spLocks noChangeArrowheads="1"/>
          </p:cNvSpPr>
          <p:nvPr/>
        </p:nvSpPr>
        <p:spPr bwMode="auto">
          <a:xfrm>
            <a:off x="4017963" y="1412875"/>
            <a:ext cx="5616575" cy="4318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zh-CN" altLang="zh-CN" sz="1800"/>
          </a:p>
        </p:txBody>
      </p:sp>
      <p:pic>
        <p:nvPicPr>
          <p:cNvPr id="8197" name="Picture 6" descr="图片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>
            <a:spLocks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多角度灵活检索</a:t>
            </a:r>
          </a:p>
          <a:p>
            <a:pPr eaLnBrk="1" hangingPunct="1"/>
            <a:r>
              <a:rPr lang="zh-CN" altLang="en-US" sz="2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简单自然</a:t>
            </a:r>
            <a:endParaRPr lang="zh-CN" altLang="en-US" sz="2400" b="0" smtClean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lvl="1" eaLnBrk="1" hangingPunct="1"/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     一框式检索，无需转换平台，简单灵活， 检索过程逐步细化</a:t>
            </a:r>
          </a:p>
          <a:p>
            <a:pPr eaLnBrk="1" hangingPunct="1"/>
            <a:r>
              <a:rPr lang="zh-CN" altLang="en-US" sz="2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善于甄别</a:t>
            </a:r>
          </a:p>
          <a:p>
            <a:pPr lvl="1" eaLnBrk="1" hangingPunct="1"/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     为读者的每一次检索需求甄别最相关、最权威、最新的文献</a:t>
            </a:r>
          </a:p>
          <a:p>
            <a:pPr eaLnBrk="1" hangingPunct="1"/>
            <a:r>
              <a:rPr lang="zh-CN" altLang="en-US" sz="2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总结联想</a:t>
            </a:r>
          </a:p>
          <a:p>
            <a:pPr lvl="1" eaLnBrk="1" hangingPunct="1"/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     提供检索结果的各学科、期刊、时间的分布情况，启发用户思考</a:t>
            </a:r>
          </a:p>
          <a:p>
            <a:pPr eaLnBrk="1" hangingPunct="1"/>
            <a:r>
              <a:rPr lang="zh-CN" altLang="en-US" sz="240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快速响应</a:t>
            </a:r>
          </a:p>
          <a:p>
            <a:pPr lvl="1" eaLnBrk="1" hangingPunct="1"/>
            <a:r>
              <a:rPr lang="zh-CN" altLang="en-US" sz="2400" smtClean="0">
                <a:latin typeface="黑体" pitchFamily="2" charset="-122"/>
                <a:ea typeface="黑体" pitchFamily="2" charset="-122"/>
              </a:rPr>
              <a:t>     平台响应速度快，无需等待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en-US" altLang="zh-CN" sz="240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219" name="Picture 4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/>
            <a:r>
              <a:rPr lang="en-US" altLang="zh-CN" sz="2400" smtClean="0"/>
              <a:t>     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61988" y="1989138"/>
            <a:ext cx="7958137" cy="592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l" defTabSz="449263" hangingPunct="0">
              <a:lnSpc>
                <a:spcPct val="11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272E36"/>
                </a:solidFill>
                <a:latin typeface="黑体" pitchFamily="2" charset="-122"/>
                <a:ea typeface="黑体" pitchFamily="2" charset="-122"/>
              </a:rPr>
              <a:t>三、万方医学网镜像数据库资源介绍</a:t>
            </a:r>
            <a:endParaRPr lang="zh-CN" altLang="en-US" sz="2800" b="1">
              <a:solidFill>
                <a:srgbClr val="13356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44" name="Picture 5" descr="图片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2902</Words>
  <Application>Microsoft Office PowerPoint</Application>
  <PresentationFormat>A4 纸张(210x297 毫米)</PresentationFormat>
  <Paragraphs>262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Arial</vt:lpstr>
      <vt:lpstr>宋体</vt:lpstr>
      <vt:lpstr>Wingdings</vt:lpstr>
      <vt:lpstr>黑体</vt:lpstr>
      <vt:lpstr>Times New Roman</vt:lpstr>
      <vt:lpstr>隶书</vt:lpstr>
      <vt:lpstr>Arial Black</vt:lpstr>
      <vt:lpstr>华文彩云</vt:lpstr>
      <vt:lpstr>华文细黑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Administrator</cp:lastModifiedBy>
  <cp:revision>217</cp:revision>
  <dcterms:created xsi:type="dcterms:W3CDTF">2011-03-17T02:44:57Z</dcterms:created>
  <dcterms:modified xsi:type="dcterms:W3CDTF">2021-01-04T08:10:34Z</dcterms:modified>
</cp:coreProperties>
</file>